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8" r:id="rId4"/>
    <p:sldId id="261" r:id="rId5"/>
    <p:sldId id="262" r:id="rId6"/>
    <p:sldId id="263" r:id="rId7"/>
    <p:sldId id="264" r:id="rId8"/>
    <p:sldId id="265" r:id="rId9"/>
    <p:sldId id="266" r:id="rId10"/>
    <p:sldId id="268" r:id="rId11"/>
    <p:sldId id="257"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8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8" d="100"/>
          <a:sy n="78" d="100"/>
        </p:scale>
        <p:origin x="-65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3C821C-1E0B-420A-8AE1-F2C13C2123E4}"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F139E-5778-497B-BA3D-55F18E2DEDCA}" type="slidenum">
              <a:rPr lang="en-US" smtClean="0"/>
              <a:t>‹#›</a:t>
            </a:fld>
            <a:endParaRPr lang="en-US"/>
          </a:p>
        </p:txBody>
      </p:sp>
    </p:spTree>
    <p:extLst>
      <p:ext uri="{BB962C8B-B14F-4D97-AF65-F5344CB8AC3E}">
        <p14:creationId xmlns:p14="http://schemas.microsoft.com/office/powerpoint/2010/main" val="1666499663"/>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C821C-1E0B-420A-8AE1-F2C13C2123E4}"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F139E-5778-497B-BA3D-55F18E2DEDCA}" type="slidenum">
              <a:rPr lang="en-US" smtClean="0"/>
              <a:t>‹#›</a:t>
            </a:fld>
            <a:endParaRPr lang="en-US"/>
          </a:p>
        </p:txBody>
      </p:sp>
    </p:spTree>
    <p:extLst>
      <p:ext uri="{BB962C8B-B14F-4D97-AF65-F5344CB8AC3E}">
        <p14:creationId xmlns:p14="http://schemas.microsoft.com/office/powerpoint/2010/main" val="3556774803"/>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C821C-1E0B-420A-8AE1-F2C13C2123E4}"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F139E-5778-497B-BA3D-55F18E2DEDCA}" type="slidenum">
              <a:rPr lang="en-US" smtClean="0"/>
              <a:t>‹#›</a:t>
            </a:fld>
            <a:endParaRPr lang="en-US"/>
          </a:p>
        </p:txBody>
      </p:sp>
    </p:spTree>
    <p:extLst>
      <p:ext uri="{BB962C8B-B14F-4D97-AF65-F5344CB8AC3E}">
        <p14:creationId xmlns:p14="http://schemas.microsoft.com/office/powerpoint/2010/main" val="3220743172"/>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C821C-1E0B-420A-8AE1-F2C13C2123E4}"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F139E-5778-497B-BA3D-55F18E2DEDCA}" type="slidenum">
              <a:rPr lang="en-US" smtClean="0"/>
              <a:t>‹#›</a:t>
            </a:fld>
            <a:endParaRPr lang="en-US"/>
          </a:p>
        </p:txBody>
      </p:sp>
    </p:spTree>
    <p:extLst>
      <p:ext uri="{BB962C8B-B14F-4D97-AF65-F5344CB8AC3E}">
        <p14:creationId xmlns:p14="http://schemas.microsoft.com/office/powerpoint/2010/main" val="2221274689"/>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3C821C-1E0B-420A-8AE1-F2C13C2123E4}"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F139E-5778-497B-BA3D-55F18E2DEDCA}" type="slidenum">
              <a:rPr lang="en-US" smtClean="0"/>
              <a:t>‹#›</a:t>
            </a:fld>
            <a:endParaRPr lang="en-US"/>
          </a:p>
        </p:txBody>
      </p:sp>
    </p:spTree>
    <p:extLst>
      <p:ext uri="{BB962C8B-B14F-4D97-AF65-F5344CB8AC3E}">
        <p14:creationId xmlns:p14="http://schemas.microsoft.com/office/powerpoint/2010/main" val="3207985613"/>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3C821C-1E0B-420A-8AE1-F2C13C2123E4}"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F139E-5778-497B-BA3D-55F18E2DEDCA}" type="slidenum">
              <a:rPr lang="en-US" smtClean="0"/>
              <a:t>‹#›</a:t>
            </a:fld>
            <a:endParaRPr lang="en-US"/>
          </a:p>
        </p:txBody>
      </p:sp>
    </p:spTree>
    <p:extLst>
      <p:ext uri="{BB962C8B-B14F-4D97-AF65-F5344CB8AC3E}">
        <p14:creationId xmlns:p14="http://schemas.microsoft.com/office/powerpoint/2010/main" val="1145494928"/>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3C821C-1E0B-420A-8AE1-F2C13C2123E4}" type="datetimeFigureOut">
              <a:rPr lang="en-US" smtClean="0"/>
              <a:t>5/21/2016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F139E-5778-497B-BA3D-55F18E2DEDCA}" type="slidenum">
              <a:rPr lang="en-US" smtClean="0"/>
              <a:t>‹#›</a:t>
            </a:fld>
            <a:endParaRPr lang="en-US"/>
          </a:p>
        </p:txBody>
      </p:sp>
    </p:spTree>
    <p:extLst>
      <p:ext uri="{BB962C8B-B14F-4D97-AF65-F5344CB8AC3E}">
        <p14:creationId xmlns:p14="http://schemas.microsoft.com/office/powerpoint/2010/main" val="1700786342"/>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3C821C-1E0B-420A-8AE1-F2C13C2123E4}" type="datetimeFigureOut">
              <a:rPr lang="en-US" smtClean="0"/>
              <a:t>5/21/2016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F139E-5778-497B-BA3D-55F18E2DEDCA}" type="slidenum">
              <a:rPr lang="en-US" smtClean="0"/>
              <a:t>‹#›</a:t>
            </a:fld>
            <a:endParaRPr lang="en-US"/>
          </a:p>
        </p:txBody>
      </p:sp>
    </p:spTree>
    <p:extLst>
      <p:ext uri="{BB962C8B-B14F-4D97-AF65-F5344CB8AC3E}">
        <p14:creationId xmlns:p14="http://schemas.microsoft.com/office/powerpoint/2010/main" val="108461373"/>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C821C-1E0B-420A-8AE1-F2C13C2123E4}" type="datetimeFigureOut">
              <a:rPr lang="en-US" smtClean="0"/>
              <a:t>5/21/2016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F139E-5778-497B-BA3D-55F18E2DEDCA}" type="slidenum">
              <a:rPr lang="en-US" smtClean="0"/>
              <a:t>‹#›</a:t>
            </a:fld>
            <a:endParaRPr lang="en-US"/>
          </a:p>
        </p:txBody>
      </p:sp>
    </p:spTree>
    <p:extLst>
      <p:ext uri="{BB962C8B-B14F-4D97-AF65-F5344CB8AC3E}">
        <p14:creationId xmlns:p14="http://schemas.microsoft.com/office/powerpoint/2010/main" val="592878497"/>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C821C-1E0B-420A-8AE1-F2C13C2123E4}"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F139E-5778-497B-BA3D-55F18E2DEDCA}" type="slidenum">
              <a:rPr lang="en-US" smtClean="0"/>
              <a:t>‹#›</a:t>
            </a:fld>
            <a:endParaRPr lang="en-US"/>
          </a:p>
        </p:txBody>
      </p:sp>
    </p:spTree>
    <p:extLst>
      <p:ext uri="{BB962C8B-B14F-4D97-AF65-F5344CB8AC3E}">
        <p14:creationId xmlns:p14="http://schemas.microsoft.com/office/powerpoint/2010/main" val="719632953"/>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C821C-1E0B-420A-8AE1-F2C13C2123E4}"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F139E-5778-497B-BA3D-55F18E2DEDCA}" type="slidenum">
              <a:rPr lang="en-US" smtClean="0"/>
              <a:t>‹#›</a:t>
            </a:fld>
            <a:endParaRPr lang="en-US"/>
          </a:p>
        </p:txBody>
      </p:sp>
    </p:spTree>
    <p:extLst>
      <p:ext uri="{BB962C8B-B14F-4D97-AF65-F5344CB8AC3E}">
        <p14:creationId xmlns:p14="http://schemas.microsoft.com/office/powerpoint/2010/main" val="97677315"/>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C821C-1E0B-420A-8AE1-F2C13C2123E4}" type="datetimeFigureOut">
              <a:rPr lang="en-US" smtClean="0"/>
              <a:t>5/21/2016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F139E-5778-497B-BA3D-55F18E2DEDCA}" type="slidenum">
              <a:rPr lang="en-US" smtClean="0"/>
              <a:t>‹#›</a:t>
            </a:fld>
            <a:endParaRPr lang="en-US"/>
          </a:p>
        </p:txBody>
      </p:sp>
    </p:spTree>
    <p:extLst>
      <p:ext uri="{BB962C8B-B14F-4D97-AF65-F5344CB8AC3E}">
        <p14:creationId xmlns:p14="http://schemas.microsoft.com/office/powerpoint/2010/main" val="394068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https://istudyebs.org/wp-content/uploads/2014/01/a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63" t="14524" r="20000" b="6286"/>
          <a:stretch/>
        </p:blipFill>
        <p:spPr bwMode="auto">
          <a:xfrm>
            <a:off x="1066800" y="699350"/>
            <a:ext cx="6886930" cy="54593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52700" y="2057400"/>
            <a:ext cx="4267200" cy="3231654"/>
          </a:xfrm>
          <a:prstGeom prst="rect">
            <a:avLst/>
          </a:prstGeom>
          <a:noFill/>
        </p:spPr>
        <p:txBody>
          <a:bodyPr wrap="square" rtlCol="0">
            <a:spAutoFit/>
          </a:bodyPr>
          <a:lstStyle/>
          <a:p>
            <a:pPr algn="ctr"/>
            <a:r>
              <a:rPr lang="en-US" sz="2400" b="1" dirty="0">
                <a:solidFill>
                  <a:schemeClr val="bg1"/>
                </a:solidFill>
                <a:effectLst>
                  <a:glow rad="101600">
                    <a:schemeClr val="tx1">
                      <a:alpha val="60000"/>
                    </a:schemeClr>
                  </a:glow>
                </a:effectLst>
              </a:rPr>
              <a:t>Act 1:8  But you shall receive power when the Holy Spirit has come upon you; and you shall be witnesses to Me in Jerusalem, and in all Judea and Samaria, and to the end of the earth</a:t>
            </a:r>
            <a:r>
              <a:rPr lang="en-US" b="1" dirty="0">
                <a:solidFill>
                  <a:schemeClr val="bg1"/>
                </a:solidFill>
                <a:effectLst>
                  <a:glow rad="101600">
                    <a:schemeClr val="tx1">
                      <a:alpha val="60000"/>
                    </a:schemeClr>
                  </a:glow>
                </a:effectLst>
              </a:rPr>
              <a:t>."</a:t>
            </a:r>
          </a:p>
          <a:p>
            <a:endParaRPr lang="en-US" dirty="0"/>
          </a:p>
          <a:p>
            <a:endParaRPr lang="en-US" dirty="0"/>
          </a:p>
        </p:txBody>
      </p:sp>
      <p:pic>
        <p:nvPicPr>
          <p:cNvPr id="14340" name="Picture 4" descr="http://5ptsalt.files.wordpress.com/2013/08/book_of_acts_blue_thumb.jpg?w=946&amp;h=70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567" b="29579"/>
          <a:stretch/>
        </p:blipFill>
        <p:spPr bwMode="auto">
          <a:xfrm>
            <a:off x="3392103" y="0"/>
            <a:ext cx="2512193" cy="9009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745151"/>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studyebs.org/wp-content/uploads/2014/01/acts.jpg"/>
          <p:cNvPicPr>
            <a:picLocks noChangeAspect="1" noChangeArrowheads="1"/>
          </p:cNvPicPr>
          <p:nvPr/>
        </p:nvPicPr>
        <p:blipFill rotWithShape="1">
          <a:blip r:embed="rId2">
            <a:extLst>
              <a:ext uri="{28A0092B-C50C-407E-A947-70E740481C1C}">
                <a14:useLocalDpi xmlns:a14="http://schemas.microsoft.com/office/drawing/2010/main" val="0"/>
              </a:ext>
            </a:extLst>
          </a:blip>
          <a:srcRect b="2848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38200"/>
            <a:ext cx="9169400" cy="1846659"/>
          </a:xfrm>
          <a:prstGeom prst="rect">
            <a:avLst/>
          </a:prstGeom>
        </p:spPr>
        <p:txBody>
          <a:bodyPr wrap="square">
            <a:spAutoFit/>
          </a:bodyPr>
          <a:lstStyle/>
          <a:p>
            <a:pPr algn="ctr"/>
            <a:r>
              <a:rPr lang="en-US" sz="3200" b="1" dirty="0" smtClean="0">
                <a:solidFill>
                  <a:schemeClr val="bg1"/>
                </a:solidFill>
                <a:effectLst>
                  <a:glow rad="101600">
                    <a:schemeClr val="tx1">
                      <a:alpha val="60000"/>
                    </a:schemeClr>
                  </a:glow>
                </a:effectLst>
              </a:rPr>
              <a:t>	Act </a:t>
            </a:r>
            <a:r>
              <a:rPr lang="en-US" sz="3200" b="1" dirty="0">
                <a:solidFill>
                  <a:schemeClr val="bg1"/>
                </a:solidFill>
                <a:effectLst>
                  <a:glow rad="101600">
                    <a:schemeClr val="tx1">
                      <a:alpha val="60000"/>
                    </a:schemeClr>
                  </a:glow>
                </a:effectLst>
              </a:rPr>
              <a:t>8:38  So he commanded the chariot to stand still. And both Philip and the eunuch went down into the water, and he baptized him.</a:t>
            </a:r>
          </a:p>
          <a:p>
            <a:endParaRPr lang="en-US" dirty="0"/>
          </a:p>
        </p:txBody>
      </p:sp>
      <p:pic>
        <p:nvPicPr>
          <p:cNvPr id="3" name="Picture 8" descr="http://www.dsmedia.org/images/rg/44/44_Ac_08_21_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819400"/>
            <a:ext cx="5361721" cy="387049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9144000" cy="584775"/>
          </a:xfrm>
          <a:prstGeom prst="rect">
            <a:avLst/>
          </a:prstGeom>
          <a:noFill/>
        </p:spPr>
        <p:txBody>
          <a:bodyPr wrap="square" rtlCol="0">
            <a:spAutoFit/>
          </a:bodyPr>
          <a:lstStyle/>
          <a:p>
            <a:pPr algn="ctr"/>
            <a:r>
              <a:rPr lang="en-US" sz="3200" b="1" dirty="0" smtClean="0">
                <a:solidFill>
                  <a:schemeClr val="bg1"/>
                </a:solidFill>
                <a:effectLst>
                  <a:glow rad="101600">
                    <a:schemeClr val="tx1">
                      <a:alpha val="60000"/>
                    </a:schemeClr>
                  </a:glow>
                </a:effectLst>
              </a:rPr>
              <a:t>The Eunuch’s Obedience</a:t>
            </a:r>
            <a:endParaRPr lang="en-US" sz="32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3021756812"/>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40" t="18846" r="50000" b="48703"/>
          <a:stretch/>
        </p:blipFill>
        <p:spPr bwMode="auto">
          <a:xfrm>
            <a:off x="0" y="0"/>
            <a:ext cx="9141116" cy="688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84" y="-1"/>
            <a:ext cx="9144000" cy="584775"/>
          </a:xfrm>
          <a:prstGeom prst="rect">
            <a:avLst/>
          </a:prstGeom>
          <a:noFill/>
        </p:spPr>
        <p:txBody>
          <a:bodyPr wrap="square" rtlCol="0">
            <a:spAutoFit/>
          </a:bodyPr>
          <a:lstStyle/>
          <a:p>
            <a:pPr algn="ctr"/>
            <a:r>
              <a:rPr lang="en-US" sz="3200" b="1" dirty="0" smtClean="0">
                <a:solidFill>
                  <a:schemeClr val="bg1"/>
                </a:solidFill>
                <a:effectLst>
                  <a:glow rad="101600">
                    <a:schemeClr val="tx1">
                      <a:alpha val="60000"/>
                    </a:schemeClr>
                  </a:glow>
                </a:effectLst>
              </a:rPr>
              <a:t>Philip Got “</a:t>
            </a:r>
            <a:r>
              <a:rPr lang="en-US" sz="3200" b="1" dirty="0" err="1" smtClean="0">
                <a:solidFill>
                  <a:schemeClr val="bg1"/>
                </a:solidFill>
                <a:effectLst>
                  <a:glow rad="101600">
                    <a:schemeClr val="tx1">
                      <a:alpha val="60000"/>
                    </a:schemeClr>
                  </a:glow>
                </a:effectLst>
              </a:rPr>
              <a:t>Harpazoed</a:t>
            </a:r>
            <a:r>
              <a:rPr lang="en-US" sz="3200" b="1" dirty="0" smtClean="0">
                <a:solidFill>
                  <a:schemeClr val="bg1"/>
                </a:solidFill>
                <a:effectLst>
                  <a:glow rad="101600">
                    <a:schemeClr val="tx1">
                      <a:alpha val="60000"/>
                    </a:schemeClr>
                  </a:glow>
                </a:effectLst>
              </a:rPr>
              <a:t>/Raptured”</a:t>
            </a:r>
            <a:endParaRPr lang="en-US" sz="3200" b="1" dirty="0">
              <a:solidFill>
                <a:schemeClr val="bg1"/>
              </a:solidFill>
              <a:effectLst>
                <a:glow rad="101600">
                  <a:schemeClr val="tx1">
                    <a:alpha val="60000"/>
                  </a:schemeClr>
                </a:glow>
              </a:effectLst>
            </a:endParaRPr>
          </a:p>
        </p:txBody>
      </p:sp>
      <p:sp>
        <p:nvSpPr>
          <p:cNvPr id="3" name="Rectangle 2"/>
          <p:cNvSpPr/>
          <p:nvPr/>
        </p:nvSpPr>
        <p:spPr>
          <a:xfrm>
            <a:off x="-1" y="584775"/>
            <a:ext cx="9141117" cy="2062103"/>
          </a:xfrm>
          <a:prstGeom prst="rect">
            <a:avLst/>
          </a:prstGeom>
        </p:spPr>
        <p:txBody>
          <a:bodyPr wrap="square">
            <a:spAutoFit/>
          </a:bodyPr>
          <a:lstStyle/>
          <a:p>
            <a:r>
              <a:rPr lang="en-US" sz="3200" dirty="0" smtClean="0">
                <a:solidFill>
                  <a:schemeClr val="bg1"/>
                </a:solidFill>
                <a:effectLst>
                  <a:glow rad="101600">
                    <a:schemeClr val="tx1">
                      <a:alpha val="60000"/>
                    </a:schemeClr>
                  </a:glow>
                </a:effectLst>
              </a:rPr>
              <a:t>	Act 8:39  </a:t>
            </a:r>
            <a:r>
              <a:rPr lang="en-US" sz="3200" dirty="0">
                <a:solidFill>
                  <a:schemeClr val="bg1"/>
                </a:solidFill>
                <a:effectLst>
                  <a:glow rad="101600">
                    <a:schemeClr val="tx1">
                      <a:alpha val="60000"/>
                    </a:schemeClr>
                  </a:glow>
                </a:effectLst>
              </a:rPr>
              <a:t>Now when they came up out of the water, the Spirit of the Lord </a:t>
            </a:r>
            <a:r>
              <a:rPr lang="en-US" sz="3200" u="sng" dirty="0">
                <a:solidFill>
                  <a:schemeClr val="bg1"/>
                </a:solidFill>
                <a:effectLst>
                  <a:glow rad="101600">
                    <a:schemeClr val="tx1">
                      <a:alpha val="60000"/>
                    </a:schemeClr>
                  </a:glow>
                </a:effectLst>
              </a:rPr>
              <a:t>caught Philip away</a:t>
            </a:r>
            <a:r>
              <a:rPr lang="en-US" sz="3200" dirty="0">
                <a:solidFill>
                  <a:schemeClr val="bg1"/>
                </a:solidFill>
                <a:effectLst>
                  <a:glow rad="101600">
                    <a:schemeClr val="tx1">
                      <a:alpha val="60000"/>
                    </a:schemeClr>
                  </a:glow>
                </a:effectLst>
              </a:rPr>
              <a:t>, so that the eunuch saw him no more; and he went on his way rejoicing.  </a:t>
            </a:r>
            <a:endParaRPr lang="en-US" dirty="0">
              <a:solidFill>
                <a:schemeClr val="bg1"/>
              </a:solidFill>
              <a:effectLst>
                <a:glow rad="101600">
                  <a:schemeClr val="tx1">
                    <a:alpha val="60000"/>
                  </a:schemeClr>
                </a:glow>
              </a:effectLst>
            </a:endParaRPr>
          </a:p>
        </p:txBody>
      </p:sp>
      <p:pic>
        <p:nvPicPr>
          <p:cNvPr id="7" name="Picture 8" descr="http://www.dsmedia.org/images/rg/44/44_Ac_08_21_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248331"/>
            <a:ext cx="3206422" cy="2215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6107869"/>
            <a:ext cx="9144000" cy="830997"/>
          </a:xfrm>
          <a:prstGeom prst="rect">
            <a:avLst/>
          </a:prstGeom>
        </p:spPr>
        <p:txBody>
          <a:bodyPr wrap="square">
            <a:spAutoFit/>
          </a:bodyPr>
          <a:lstStyle/>
          <a:p>
            <a:r>
              <a:rPr lang="en-US" sz="2400" b="1" dirty="0">
                <a:solidFill>
                  <a:schemeClr val="bg1"/>
                </a:solidFill>
                <a:effectLst>
                  <a:glow rad="101600">
                    <a:schemeClr val="tx1">
                      <a:alpha val="60000"/>
                    </a:schemeClr>
                  </a:glow>
                </a:effectLst>
              </a:rPr>
              <a:t>1Th 4:17  Then we who are alive </a:t>
            </a:r>
            <a:r>
              <a:rPr lang="en-US" sz="2400" b="1" i="1" dirty="0">
                <a:solidFill>
                  <a:schemeClr val="bg1"/>
                </a:solidFill>
                <a:effectLst>
                  <a:glow rad="101600">
                    <a:schemeClr val="tx1">
                      <a:alpha val="60000"/>
                    </a:schemeClr>
                  </a:glow>
                </a:effectLst>
              </a:rPr>
              <a:t>and</a:t>
            </a:r>
            <a:r>
              <a:rPr lang="en-US" sz="2400" b="1" dirty="0">
                <a:solidFill>
                  <a:schemeClr val="bg1"/>
                </a:solidFill>
                <a:effectLst>
                  <a:glow rad="101600">
                    <a:schemeClr val="tx1">
                      <a:alpha val="60000"/>
                    </a:schemeClr>
                  </a:glow>
                </a:effectLst>
              </a:rPr>
              <a:t> remain shall be caught </a:t>
            </a:r>
            <a:r>
              <a:rPr lang="en-US" sz="2400" b="1" dirty="0" smtClean="0">
                <a:solidFill>
                  <a:schemeClr val="bg1"/>
                </a:solidFill>
                <a:effectLst>
                  <a:glow rad="101600">
                    <a:schemeClr val="tx1">
                      <a:alpha val="60000"/>
                    </a:schemeClr>
                  </a:glow>
                </a:effectLst>
              </a:rPr>
              <a:t>up </a:t>
            </a:r>
            <a:r>
              <a:rPr lang="en-US" sz="2400" b="1" i="1" dirty="0" smtClean="0">
                <a:solidFill>
                  <a:schemeClr val="bg1"/>
                </a:solidFill>
                <a:effectLst>
                  <a:glow rad="101600">
                    <a:schemeClr val="tx1">
                      <a:alpha val="60000"/>
                    </a:schemeClr>
                  </a:glow>
                </a:effectLst>
              </a:rPr>
              <a:t>(</a:t>
            </a:r>
            <a:r>
              <a:rPr lang="en-US" sz="2400" b="1" i="1" dirty="0" err="1">
                <a:solidFill>
                  <a:schemeClr val="bg1"/>
                </a:solidFill>
                <a:effectLst>
                  <a:glow rad="101600">
                    <a:schemeClr val="tx1">
                      <a:alpha val="60000"/>
                    </a:schemeClr>
                  </a:glow>
                </a:effectLst>
              </a:rPr>
              <a:t>harpazo</a:t>
            </a:r>
            <a:r>
              <a:rPr lang="en-US" sz="2400" b="1" i="1" dirty="0" smtClean="0">
                <a:solidFill>
                  <a:schemeClr val="bg1"/>
                </a:solidFill>
                <a:effectLst>
                  <a:glow rad="101600">
                    <a:schemeClr val="tx1">
                      <a:alpha val="60000"/>
                    </a:schemeClr>
                  </a:glow>
                </a:effectLst>
              </a:rPr>
              <a:t>̄) </a:t>
            </a:r>
            <a:r>
              <a:rPr lang="en-US" sz="2400" b="1" dirty="0">
                <a:solidFill>
                  <a:schemeClr val="bg1"/>
                </a:solidFill>
                <a:effectLst>
                  <a:glow rad="101600">
                    <a:schemeClr val="tx1">
                      <a:alpha val="60000"/>
                    </a:schemeClr>
                  </a:glow>
                </a:effectLst>
              </a:rPr>
              <a:t>together with them in the </a:t>
            </a:r>
            <a:r>
              <a:rPr lang="en-US" sz="2400" b="1" dirty="0" smtClean="0">
                <a:solidFill>
                  <a:schemeClr val="bg1"/>
                </a:solidFill>
                <a:effectLst>
                  <a:glow rad="101600">
                    <a:schemeClr val="tx1">
                      <a:alpha val="60000"/>
                    </a:schemeClr>
                  </a:glow>
                </a:effectLst>
              </a:rPr>
              <a:t>clouds… </a:t>
            </a:r>
            <a:endParaRPr lang="en-US" sz="2400" b="1" dirty="0">
              <a:solidFill>
                <a:schemeClr val="bg1"/>
              </a:solidFill>
              <a:effectLst>
                <a:glow rad="101600">
                  <a:schemeClr val="tx1">
                    <a:alpha val="60000"/>
                  </a:schemeClr>
                </a:glow>
              </a:effectLst>
            </a:endParaRPr>
          </a:p>
        </p:txBody>
      </p:sp>
      <p:pic>
        <p:nvPicPr>
          <p:cNvPr id="11" name="Picture 2" descr="http://watchandprayblog.files.wordpress.com/2013/08/holy-spirit-dov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428" t="21076" r="8937" b="22899"/>
          <a:stretch/>
        </p:blipFill>
        <p:spPr bwMode="auto">
          <a:xfrm>
            <a:off x="2209800" y="2988363"/>
            <a:ext cx="3888026" cy="27352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6" descr="http://3.bp.blogspot.com/-4rggi_yl_y0/U5G-JHqWAbI/AAAAAAABSlg/ybKAgi0ooTU/s1600/08_Philip_Ethopian_JPE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0923" y="3936811"/>
            <a:ext cx="1125780" cy="10570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10" descr="http://www.tribulation.com/images/rapture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54" r="34725" b="26074"/>
          <a:stretch/>
        </p:blipFill>
        <p:spPr bwMode="auto">
          <a:xfrm>
            <a:off x="228600" y="4872397"/>
            <a:ext cx="847725" cy="11825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https://tse2.mm.bing.net/th?id=OIP.M1b066f24a563497faffba2a93daf1ab9o0&amp;w=300&amp;h=300&amp;p=0&amp;pid=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589962"/>
            <a:ext cx="4876800" cy="351129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01521"/>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xit" presetSubtype="0" fill="hold" nodeType="afterEffect">
                                  <p:stCondLst>
                                    <p:cond delay="1000"/>
                                  </p:stCondLst>
                                  <p:childTnLst>
                                    <p:animEffect transition="out" filter="fade">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3000"/>
                                        <p:tgtEl>
                                          <p:spTgt spid="11"/>
                                        </p:tgtEl>
                                      </p:cBhvr>
                                    </p:animEffect>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3000"/>
                                        <p:tgtEl>
                                          <p:spTgt spid="12"/>
                                        </p:tgtEl>
                                      </p:cBhvr>
                                    </p:animEffect>
                                  </p:childTnLst>
                                </p:cTn>
                              </p:par>
                            </p:childTnLst>
                          </p:cTn>
                        </p:par>
                        <p:par>
                          <p:cTn id="19" fill="hold">
                            <p:stCondLst>
                              <p:cond delay="10000"/>
                            </p:stCondLst>
                            <p:childTnLst>
                              <p:par>
                                <p:cTn id="20" presetID="42" presetClass="path" presetSubtype="0" accel="50000" decel="50000" fill="hold" nodeType="afterEffect">
                                  <p:stCondLst>
                                    <p:cond delay="0"/>
                                  </p:stCondLst>
                                  <p:childTnLst>
                                    <p:animMotion origin="layout" path="M 3.33333E-6 3.67253E-6 L -0.5625 -0.83418 " pathEditMode="relative" rAng="0" ptsTypes="AA">
                                      <p:cBhvr>
                                        <p:cTn id="21" dur="3000" fill="hold"/>
                                        <p:tgtEl>
                                          <p:spTgt spid="11"/>
                                        </p:tgtEl>
                                        <p:attrNameLst>
                                          <p:attrName>ppt_x</p:attrName>
                                          <p:attrName>ppt_y</p:attrName>
                                        </p:attrNameLst>
                                      </p:cBhvr>
                                      <p:rCtr x="-28125" y="-41721"/>
                                    </p:animMotion>
                                  </p:childTnLst>
                                </p:cTn>
                              </p:par>
                              <p:par>
                                <p:cTn id="22" presetID="42" presetClass="path" presetSubtype="0" accel="50000" decel="50000" fill="hold" nodeType="withEffect">
                                  <p:stCondLst>
                                    <p:cond delay="0"/>
                                  </p:stCondLst>
                                  <p:childTnLst>
                                    <p:animMotion origin="layout" path="M 3.33333E-6 4.95837E-6 L -0.57917 -0.87258 " pathEditMode="relative" rAng="0" ptsTypes="AA">
                                      <p:cBhvr>
                                        <p:cTn id="23" dur="3000" fill="hold"/>
                                        <p:tgtEl>
                                          <p:spTgt spid="12"/>
                                        </p:tgtEl>
                                        <p:attrNameLst>
                                          <p:attrName>ppt_x</p:attrName>
                                          <p:attrName>ppt_y</p:attrName>
                                        </p:attrNameLst>
                                      </p:cBhvr>
                                      <p:rCtr x="-28958" y="-43640"/>
                                    </p:animMotion>
                                  </p:childTnLst>
                                </p:cTn>
                              </p:par>
                            </p:childTnLst>
                          </p:cTn>
                        </p:par>
                        <p:par>
                          <p:cTn id="24" fill="hold">
                            <p:stCondLst>
                              <p:cond delay="13000"/>
                            </p:stCondLst>
                            <p:childTnLst>
                              <p:par>
                                <p:cTn id="25" presetID="10" presetClass="entr" presetSubtype="0" fill="hold" nodeType="after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3000"/>
                                        <p:tgtEl>
                                          <p:spTgt spid="1036"/>
                                        </p:tgtEl>
                                      </p:cBhvr>
                                    </p:animEffect>
                                  </p:childTnLst>
                                </p:cTn>
                              </p:par>
                            </p:childTnLst>
                          </p:cTn>
                        </p:par>
                        <p:par>
                          <p:cTn id="28" fill="hold">
                            <p:stCondLst>
                              <p:cond delay="16000"/>
                            </p:stCondLst>
                            <p:childTnLst>
                              <p:par>
                                <p:cTn id="29" presetID="10" presetClass="entr" presetSubtype="0" fill="hold" grpId="0" nodeType="afterEffect">
                                  <p:stCondLst>
                                    <p:cond delay="20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3000"/>
                                        <p:tgtEl>
                                          <p:spTgt spid="4"/>
                                        </p:tgtEl>
                                      </p:cBhvr>
                                    </p:animEffect>
                                  </p:childTnLst>
                                </p:cTn>
                              </p:par>
                            </p:childTnLst>
                          </p:cTn>
                        </p:par>
                        <p:par>
                          <p:cTn id="32" fill="hold">
                            <p:stCondLst>
                              <p:cond delay="210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0"/>
                                        <p:tgtEl>
                                          <p:spTgt spid="16"/>
                                        </p:tgtEl>
                                      </p:cBhvr>
                                    </p:animEffect>
                                  </p:childTnLst>
                                </p:cTn>
                              </p:par>
                            </p:childTnLst>
                          </p:cTn>
                        </p:par>
                        <p:par>
                          <p:cTn id="36" fill="hold">
                            <p:stCondLst>
                              <p:cond delay="26000"/>
                            </p:stCondLst>
                            <p:childTnLst>
                              <p:par>
                                <p:cTn id="37" presetID="42" presetClass="path" presetSubtype="0" accel="50000" decel="50000" fill="hold" nodeType="afterEffect">
                                  <p:stCondLst>
                                    <p:cond delay="2000"/>
                                  </p:stCondLst>
                                  <p:childTnLst>
                                    <p:animMotion origin="layout" path="M -4.16667E-6 -9.3432E-7 L 1.02865 -0.9179 " pathEditMode="relative" rAng="0" ptsTypes="AA">
                                      <p:cBhvr>
                                        <p:cTn id="38" dur="5000" fill="hold"/>
                                        <p:tgtEl>
                                          <p:spTgt spid="16"/>
                                        </p:tgtEl>
                                        <p:attrNameLst>
                                          <p:attrName>ppt_x</p:attrName>
                                          <p:attrName>ppt_y</p:attrName>
                                        </p:attrNameLst>
                                      </p:cBhvr>
                                      <p:rCtr x="51424" y="-45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40" t="18846" r="50000" b="48703"/>
          <a:stretch/>
        </p:blipFill>
        <p:spPr bwMode="auto">
          <a:xfrm>
            <a:off x="0" y="0"/>
            <a:ext cx="9141116" cy="688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6" y="515503"/>
            <a:ext cx="3676454" cy="3539430"/>
          </a:xfrm>
          <a:prstGeom prst="rect">
            <a:avLst/>
          </a:prstGeom>
        </p:spPr>
        <p:txBody>
          <a:bodyPr wrap="square">
            <a:spAutoFit/>
          </a:bodyPr>
          <a:lstStyle/>
          <a:p>
            <a:pPr algn="ctr"/>
            <a:r>
              <a:rPr lang="en-US" sz="3200" b="1" dirty="0" smtClean="0">
                <a:solidFill>
                  <a:schemeClr val="bg1"/>
                </a:solidFill>
                <a:effectLst>
                  <a:glow rad="101600">
                    <a:schemeClr val="tx1">
                      <a:alpha val="60000"/>
                    </a:schemeClr>
                  </a:glow>
                </a:effectLst>
              </a:rPr>
              <a:t>(40)  But Philip was found at </a:t>
            </a:r>
            <a:r>
              <a:rPr lang="en-US" sz="3200" b="1" dirty="0" err="1" smtClean="0">
                <a:solidFill>
                  <a:schemeClr val="bg1"/>
                </a:solidFill>
                <a:effectLst>
                  <a:glow rad="101600">
                    <a:schemeClr val="tx1">
                      <a:alpha val="60000"/>
                    </a:schemeClr>
                  </a:glow>
                </a:effectLst>
              </a:rPr>
              <a:t>Azotus</a:t>
            </a:r>
            <a:r>
              <a:rPr lang="en-US" sz="3200" b="1" dirty="0" smtClean="0">
                <a:solidFill>
                  <a:schemeClr val="bg1"/>
                </a:solidFill>
                <a:effectLst>
                  <a:glow rad="101600">
                    <a:schemeClr val="tx1">
                      <a:alpha val="60000"/>
                    </a:schemeClr>
                  </a:glow>
                </a:effectLst>
              </a:rPr>
              <a:t>. And passing through, he preached in all the cities till he came to Caesarea.</a:t>
            </a:r>
            <a:endParaRPr lang="en-US" sz="3200" b="1" dirty="0">
              <a:solidFill>
                <a:schemeClr val="bg1"/>
              </a:solidFill>
              <a:effectLst>
                <a:glow rad="101600">
                  <a:schemeClr val="tx1">
                    <a:alpha val="60000"/>
                  </a:schemeClr>
                </a:glow>
              </a:effectLst>
            </a:endParaRPr>
          </a:p>
        </p:txBody>
      </p:sp>
      <p:pic>
        <p:nvPicPr>
          <p:cNvPr id="6146" name="Picture 2" descr="http://www.mysteriousgrace.org/wp-content/uploads/2011/01/nt_israel-flat.jpg"/>
          <p:cNvPicPr>
            <a:picLocks noChangeAspect="1" noChangeArrowheads="1"/>
          </p:cNvPicPr>
          <p:nvPr/>
        </p:nvPicPr>
        <p:blipFill rotWithShape="1">
          <a:blip r:embed="rId3">
            <a:extLst>
              <a:ext uri="{28A0092B-C50C-407E-A947-70E740481C1C}">
                <a14:useLocalDpi xmlns:a14="http://schemas.microsoft.com/office/drawing/2010/main" val="0"/>
              </a:ext>
            </a:extLst>
          </a:blip>
          <a:srcRect r="7200" b="3000"/>
          <a:stretch/>
        </p:blipFill>
        <p:spPr bwMode="auto">
          <a:xfrm>
            <a:off x="3676454" y="28575"/>
            <a:ext cx="546754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5045937" y="2514600"/>
            <a:ext cx="599893" cy="3080666"/>
          </a:xfrm>
          <a:custGeom>
            <a:avLst/>
            <a:gdLst>
              <a:gd name="connsiteX0" fmla="*/ 0 w 485775"/>
              <a:gd name="connsiteY0" fmla="*/ 2428930 h 2428930"/>
              <a:gd name="connsiteX1" fmla="*/ 9525 w 485775"/>
              <a:gd name="connsiteY1" fmla="*/ 2352730 h 2428930"/>
              <a:gd name="connsiteX2" fmla="*/ 200025 w 485775"/>
              <a:gd name="connsiteY2" fmla="*/ 2314630 h 2428930"/>
              <a:gd name="connsiteX3" fmla="*/ 285750 w 485775"/>
              <a:gd name="connsiteY3" fmla="*/ 2295580 h 2428930"/>
              <a:gd name="connsiteX4" fmla="*/ 314325 w 485775"/>
              <a:gd name="connsiteY4" fmla="*/ 2276530 h 2428930"/>
              <a:gd name="connsiteX5" fmla="*/ 333375 w 485775"/>
              <a:gd name="connsiteY5" fmla="*/ 2247955 h 2428930"/>
              <a:gd name="connsiteX6" fmla="*/ 333375 w 485775"/>
              <a:gd name="connsiteY6" fmla="*/ 2133655 h 2428930"/>
              <a:gd name="connsiteX7" fmla="*/ 295275 w 485775"/>
              <a:gd name="connsiteY7" fmla="*/ 2114605 h 2428930"/>
              <a:gd name="connsiteX8" fmla="*/ 228600 w 485775"/>
              <a:gd name="connsiteY8" fmla="*/ 2086030 h 2428930"/>
              <a:gd name="connsiteX9" fmla="*/ 171450 w 485775"/>
              <a:gd name="connsiteY9" fmla="*/ 2066980 h 2428930"/>
              <a:gd name="connsiteX10" fmla="*/ 152400 w 485775"/>
              <a:gd name="connsiteY10" fmla="*/ 2038405 h 2428930"/>
              <a:gd name="connsiteX11" fmla="*/ 123825 w 485775"/>
              <a:gd name="connsiteY11" fmla="*/ 2009830 h 2428930"/>
              <a:gd name="connsiteX12" fmla="*/ 114300 w 485775"/>
              <a:gd name="connsiteY12" fmla="*/ 1981255 h 2428930"/>
              <a:gd name="connsiteX13" fmla="*/ 142875 w 485775"/>
              <a:gd name="connsiteY13" fmla="*/ 1943155 h 2428930"/>
              <a:gd name="connsiteX14" fmla="*/ 171450 w 485775"/>
              <a:gd name="connsiteY14" fmla="*/ 1914580 h 2428930"/>
              <a:gd name="connsiteX15" fmla="*/ 190500 w 485775"/>
              <a:gd name="connsiteY15" fmla="*/ 1876480 h 2428930"/>
              <a:gd name="connsiteX16" fmla="*/ 247650 w 485775"/>
              <a:gd name="connsiteY16" fmla="*/ 1847905 h 2428930"/>
              <a:gd name="connsiteX17" fmla="*/ 276225 w 485775"/>
              <a:gd name="connsiteY17" fmla="*/ 1819330 h 2428930"/>
              <a:gd name="connsiteX18" fmla="*/ 285750 w 485775"/>
              <a:gd name="connsiteY18" fmla="*/ 1790755 h 2428930"/>
              <a:gd name="connsiteX19" fmla="*/ 247650 w 485775"/>
              <a:gd name="connsiteY19" fmla="*/ 1733605 h 2428930"/>
              <a:gd name="connsiteX20" fmla="*/ 219075 w 485775"/>
              <a:gd name="connsiteY20" fmla="*/ 1724080 h 2428930"/>
              <a:gd name="connsiteX21" fmla="*/ 219075 w 485775"/>
              <a:gd name="connsiteY21" fmla="*/ 1571680 h 2428930"/>
              <a:gd name="connsiteX22" fmla="*/ 247650 w 485775"/>
              <a:gd name="connsiteY22" fmla="*/ 1562155 h 2428930"/>
              <a:gd name="connsiteX23" fmla="*/ 276225 w 485775"/>
              <a:gd name="connsiteY23" fmla="*/ 1543105 h 2428930"/>
              <a:gd name="connsiteX24" fmla="*/ 323850 w 485775"/>
              <a:gd name="connsiteY24" fmla="*/ 1495480 h 2428930"/>
              <a:gd name="connsiteX25" fmla="*/ 371475 w 485775"/>
              <a:gd name="connsiteY25" fmla="*/ 1438330 h 2428930"/>
              <a:gd name="connsiteX26" fmla="*/ 276225 w 485775"/>
              <a:gd name="connsiteY26" fmla="*/ 1343080 h 2428930"/>
              <a:gd name="connsiteX27" fmla="*/ 247650 w 485775"/>
              <a:gd name="connsiteY27" fmla="*/ 1324030 h 2428930"/>
              <a:gd name="connsiteX28" fmla="*/ 219075 w 485775"/>
              <a:gd name="connsiteY28" fmla="*/ 1304980 h 2428930"/>
              <a:gd name="connsiteX29" fmla="*/ 276225 w 485775"/>
              <a:gd name="connsiteY29" fmla="*/ 1324030 h 2428930"/>
              <a:gd name="connsiteX30" fmla="*/ 352425 w 485775"/>
              <a:gd name="connsiteY30" fmla="*/ 1314505 h 2428930"/>
              <a:gd name="connsiteX31" fmla="*/ 438150 w 485775"/>
              <a:gd name="connsiteY31" fmla="*/ 1247830 h 2428930"/>
              <a:gd name="connsiteX32" fmla="*/ 457200 w 485775"/>
              <a:gd name="connsiteY32" fmla="*/ 1190680 h 2428930"/>
              <a:gd name="connsiteX33" fmla="*/ 447675 w 485775"/>
              <a:gd name="connsiteY33" fmla="*/ 1143055 h 2428930"/>
              <a:gd name="connsiteX34" fmla="*/ 371475 w 485775"/>
              <a:gd name="connsiteY34" fmla="*/ 1076380 h 2428930"/>
              <a:gd name="connsiteX35" fmla="*/ 333375 w 485775"/>
              <a:gd name="connsiteY35" fmla="*/ 1057330 h 2428930"/>
              <a:gd name="connsiteX36" fmla="*/ 285750 w 485775"/>
              <a:gd name="connsiteY36" fmla="*/ 1047805 h 2428930"/>
              <a:gd name="connsiteX37" fmla="*/ 276225 w 485775"/>
              <a:gd name="connsiteY37" fmla="*/ 1019230 h 2428930"/>
              <a:gd name="connsiteX38" fmla="*/ 304800 w 485775"/>
              <a:gd name="connsiteY38" fmla="*/ 962080 h 2428930"/>
              <a:gd name="connsiteX39" fmla="*/ 342900 w 485775"/>
              <a:gd name="connsiteY39" fmla="*/ 847780 h 2428930"/>
              <a:gd name="connsiteX40" fmla="*/ 371475 w 485775"/>
              <a:gd name="connsiteY40" fmla="*/ 828730 h 2428930"/>
              <a:gd name="connsiteX41" fmla="*/ 428625 w 485775"/>
              <a:gd name="connsiteY41" fmla="*/ 828730 h 2428930"/>
              <a:gd name="connsiteX42" fmla="*/ 447675 w 485775"/>
              <a:gd name="connsiteY42" fmla="*/ 771580 h 2428930"/>
              <a:gd name="connsiteX43" fmla="*/ 457200 w 485775"/>
              <a:gd name="connsiteY43" fmla="*/ 743005 h 2428930"/>
              <a:gd name="connsiteX44" fmla="*/ 419100 w 485775"/>
              <a:gd name="connsiteY44" fmla="*/ 695380 h 2428930"/>
              <a:gd name="connsiteX45" fmla="*/ 371475 w 485775"/>
              <a:gd name="connsiteY45" fmla="*/ 647755 h 2428930"/>
              <a:gd name="connsiteX46" fmla="*/ 361950 w 485775"/>
              <a:gd name="connsiteY46" fmla="*/ 619180 h 2428930"/>
              <a:gd name="connsiteX47" fmla="*/ 333375 w 485775"/>
              <a:gd name="connsiteY47" fmla="*/ 600130 h 2428930"/>
              <a:gd name="connsiteX48" fmla="*/ 352425 w 485775"/>
              <a:gd name="connsiteY48" fmla="*/ 504880 h 2428930"/>
              <a:gd name="connsiteX49" fmla="*/ 400050 w 485775"/>
              <a:gd name="connsiteY49" fmla="*/ 419155 h 2428930"/>
              <a:gd name="connsiteX50" fmla="*/ 428625 w 485775"/>
              <a:gd name="connsiteY50" fmla="*/ 409630 h 2428930"/>
              <a:gd name="connsiteX51" fmla="*/ 457200 w 485775"/>
              <a:gd name="connsiteY51" fmla="*/ 371530 h 2428930"/>
              <a:gd name="connsiteX52" fmla="*/ 466725 w 485775"/>
              <a:gd name="connsiteY52" fmla="*/ 342955 h 2428930"/>
              <a:gd name="connsiteX53" fmla="*/ 485775 w 485775"/>
              <a:gd name="connsiteY53" fmla="*/ 314380 h 2428930"/>
              <a:gd name="connsiteX54" fmla="*/ 476250 w 485775"/>
              <a:gd name="connsiteY54" fmla="*/ 181030 h 2428930"/>
              <a:gd name="connsiteX55" fmla="*/ 447675 w 485775"/>
              <a:gd name="connsiteY55" fmla="*/ 123880 h 2428930"/>
              <a:gd name="connsiteX56" fmla="*/ 438150 w 485775"/>
              <a:gd name="connsiteY56" fmla="*/ 95305 h 2428930"/>
              <a:gd name="connsiteX57" fmla="*/ 419100 w 485775"/>
              <a:gd name="connsiteY57" fmla="*/ 66730 h 2428930"/>
              <a:gd name="connsiteX58" fmla="*/ 361950 w 485775"/>
              <a:gd name="connsiteY58" fmla="*/ 28630 h 2428930"/>
              <a:gd name="connsiteX59" fmla="*/ 333375 w 485775"/>
              <a:gd name="connsiteY59" fmla="*/ 55 h 242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775" h="2428930">
                <a:moveTo>
                  <a:pt x="0" y="2428930"/>
                </a:moveTo>
                <a:cubicBezTo>
                  <a:pt x="3175" y="2403530"/>
                  <a:pt x="4946" y="2377915"/>
                  <a:pt x="9525" y="2352730"/>
                </a:cubicBezTo>
                <a:cubicBezTo>
                  <a:pt x="25014" y="2267538"/>
                  <a:pt x="88073" y="2320522"/>
                  <a:pt x="200025" y="2314630"/>
                </a:cubicBezTo>
                <a:cubicBezTo>
                  <a:pt x="221975" y="2310972"/>
                  <a:pt x="262302" y="2307304"/>
                  <a:pt x="285750" y="2295580"/>
                </a:cubicBezTo>
                <a:cubicBezTo>
                  <a:pt x="295989" y="2290460"/>
                  <a:pt x="304800" y="2282880"/>
                  <a:pt x="314325" y="2276530"/>
                </a:cubicBezTo>
                <a:cubicBezTo>
                  <a:pt x="320675" y="2267005"/>
                  <a:pt x="329755" y="2258815"/>
                  <a:pt x="333375" y="2247955"/>
                </a:cubicBezTo>
                <a:cubicBezTo>
                  <a:pt x="342210" y="2221451"/>
                  <a:pt x="349940" y="2160159"/>
                  <a:pt x="333375" y="2133655"/>
                </a:cubicBezTo>
                <a:cubicBezTo>
                  <a:pt x="325850" y="2121614"/>
                  <a:pt x="307603" y="2121650"/>
                  <a:pt x="295275" y="2114605"/>
                </a:cubicBezTo>
                <a:cubicBezTo>
                  <a:pt x="234033" y="2079610"/>
                  <a:pt x="302706" y="2108262"/>
                  <a:pt x="228600" y="2086030"/>
                </a:cubicBezTo>
                <a:cubicBezTo>
                  <a:pt x="209366" y="2080260"/>
                  <a:pt x="171450" y="2066980"/>
                  <a:pt x="171450" y="2066980"/>
                </a:cubicBezTo>
                <a:cubicBezTo>
                  <a:pt x="165100" y="2057455"/>
                  <a:pt x="159729" y="2047199"/>
                  <a:pt x="152400" y="2038405"/>
                </a:cubicBezTo>
                <a:cubicBezTo>
                  <a:pt x="143776" y="2028057"/>
                  <a:pt x="131297" y="2021038"/>
                  <a:pt x="123825" y="2009830"/>
                </a:cubicBezTo>
                <a:cubicBezTo>
                  <a:pt x="118256" y="2001476"/>
                  <a:pt x="117475" y="1990780"/>
                  <a:pt x="114300" y="1981255"/>
                </a:cubicBezTo>
                <a:cubicBezTo>
                  <a:pt x="123825" y="1968555"/>
                  <a:pt x="132544" y="1955208"/>
                  <a:pt x="142875" y="1943155"/>
                </a:cubicBezTo>
                <a:cubicBezTo>
                  <a:pt x="151641" y="1932928"/>
                  <a:pt x="163620" y="1925541"/>
                  <a:pt x="171450" y="1914580"/>
                </a:cubicBezTo>
                <a:cubicBezTo>
                  <a:pt x="179703" y="1903026"/>
                  <a:pt x="181410" y="1887388"/>
                  <a:pt x="190500" y="1876480"/>
                </a:cubicBezTo>
                <a:cubicBezTo>
                  <a:pt x="204703" y="1859436"/>
                  <a:pt x="228146" y="1854406"/>
                  <a:pt x="247650" y="1847905"/>
                </a:cubicBezTo>
                <a:cubicBezTo>
                  <a:pt x="257175" y="1838380"/>
                  <a:pt x="268753" y="1830538"/>
                  <a:pt x="276225" y="1819330"/>
                </a:cubicBezTo>
                <a:cubicBezTo>
                  <a:pt x="281794" y="1810976"/>
                  <a:pt x="285750" y="1800795"/>
                  <a:pt x="285750" y="1790755"/>
                </a:cubicBezTo>
                <a:cubicBezTo>
                  <a:pt x="285750" y="1767454"/>
                  <a:pt x="264830" y="1745059"/>
                  <a:pt x="247650" y="1733605"/>
                </a:cubicBezTo>
                <a:cubicBezTo>
                  <a:pt x="239296" y="1728036"/>
                  <a:pt x="228600" y="1727255"/>
                  <a:pt x="219075" y="1724080"/>
                </a:cubicBezTo>
                <a:cubicBezTo>
                  <a:pt x="200108" y="1667180"/>
                  <a:pt x="193733" y="1660376"/>
                  <a:pt x="219075" y="1571680"/>
                </a:cubicBezTo>
                <a:cubicBezTo>
                  <a:pt x="221833" y="1562026"/>
                  <a:pt x="238670" y="1566645"/>
                  <a:pt x="247650" y="1562155"/>
                </a:cubicBezTo>
                <a:cubicBezTo>
                  <a:pt x="257889" y="1557035"/>
                  <a:pt x="266700" y="1549455"/>
                  <a:pt x="276225" y="1543105"/>
                </a:cubicBezTo>
                <a:cubicBezTo>
                  <a:pt x="311150" y="1490718"/>
                  <a:pt x="276225" y="1535167"/>
                  <a:pt x="323850" y="1495480"/>
                </a:cubicBezTo>
                <a:cubicBezTo>
                  <a:pt x="351352" y="1472561"/>
                  <a:pt x="352744" y="1466427"/>
                  <a:pt x="371475" y="1438330"/>
                </a:cubicBezTo>
                <a:cubicBezTo>
                  <a:pt x="320675" y="1362130"/>
                  <a:pt x="352425" y="1393880"/>
                  <a:pt x="276225" y="1343080"/>
                </a:cubicBezTo>
                <a:lnTo>
                  <a:pt x="247650" y="1324030"/>
                </a:lnTo>
                <a:cubicBezTo>
                  <a:pt x="238125" y="1317680"/>
                  <a:pt x="208215" y="1301360"/>
                  <a:pt x="219075" y="1304980"/>
                </a:cubicBezTo>
                <a:lnTo>
                  <a:pt x="276225" y="1324030"/>
                </a:lnTo>
                <a:cubicBezTo>
                  <a:pt x="301625" y="1320855"/>
                  <a:pt x="328319" y="1323114"/>
                  <a:pt x="352425" y="1314505"/>
                </a:cubicBezTo>
                <a:cubicBezTo>
                  <a:pt x="387870" y="1301846"/>
                  <a:pt x="412750" y="1273230"/>
                  <a:pt x="438150" y="1247830"/>
                </a:cubicBezTo>
                <a:cubicBezTo>
                  <a:pt x="444500" y="1228780"/>
                  <a:pt x="461138" y="1210371"/>
                  <a:pt x="457200" y="1190680"/>
                </a:cubicBezTo>
                <a:cubicBezTo>
                  <a:pt x="454025" y="1174805"/>
                  <a:pt x="453359" y="1158214"/>
                  <a:pt x="447675" y="1143055"/>
                </a:cubicBezTo>
                <a:cubicBezTo>
                  <a:pt x="435586" y="1110817"/>
                  <a:pt x="398829" y="1090057"/>
                  <a:pt x="371475" y="1076380"/>
                </a:cubicBezTo>
                <a:cubicBezTo>
                  <a:pt x="358775" y="1070030"/>
                  <a:pt x="346845" y="1061820"/>
                  <a:pt x="333375" y="1057330"/>
                </a:cubicBezTo>
                <a:cubicBezTo>
                  <a:pt x="318016" y="1052210"/>
                  <a:pt x="301625" y="1050980"/>
                  <a:pt x="285750" y="1047805"/>
                </a:cubicBezTo>
                <a:cubicBezTo>
                  <a:pt x="282575" y="1038280"/>
                  <a:pt x="276225" y="1029270"/>
                  <a:pt x="276225" y="1019230"/>
                </a:cubicBezTo>
                <a:cubicBezTo>
                  <a:pt x="276225" y="999512"/>
                  <a:pt x="295168" y="976527"/>
                  <a:pt x="304800" y="962080"/>
                </a:cubicBezTo>
                <a:cubicBezTo>
                  <a:pt x="311111" y="924217"/>
                  <a:pt x="313369" y="877311"/>
                  <a:pt x="342900" y="847780"/>
                </a:cubicBezTo>
                <a:cubicBezTo>
                  <a:pt x="350995" y="839685"/>
                  <a:pt x="361950" y="835080"/>
                  <a:pt x="371475" y="828730"/>
                </a:cubicBezTo>
                <a:cubicBezTo>
                  <a:pt x="386129" y="833615"/>
                  <a:pt x="413971" y="849245"/>
                  <a:pt x="428625" y="828730"/>
                </a:cubicBezTo>
                <a:cubicBezTo>
                  <a:pt x="440297" y="812390"/>
                  <a:pt x="441325" y="790630"/>
                  <a:pt x="447675" y="771580"/>
                </a:cubicBezTo>
                <a:lnTo>
                  <a:pt x="457200" y="743005"/>
                </a:lnTo>
                <a:cubicBezTo>
                  <a:pt x="438657" y="687375"/>
                  <a:pt x="462184" y="738464"/>
                  <a:pt x="419100" y="695380"/>
                </a:cubicBezTo>
                <a:cubicBezTo>
                  <a:pt x="355600" y="631880"/>
                  <a:pt x="447675" y="698555"/>
                  <a:pt x="371475" y="647755"/>
                </a:cubicBezTo>
                <a:cubicBezTo>
                  <a:pt x="368300" y="638230"/>
                  <a:pt x="368222" y="627020"/>
                  <a:pt x="361950" y="619180"/>
                </a:cubicBezTo>
                <a:cubicBezTo>
                  <a:pt x="354799" y="610241"/>
                  <a:pt x="334326" y="611538"/>
                  <a:pt x="333375" y="600130"/>
                </a:cubicBezTo>
                <a:cubicBezTo>
                  <a:pt x="330686" y="567863"/>
                  <a:pt x="344572" y="536292"/>
                  <a:pt x="352425" y="504880"/>
                </a:cubicBezTo>
                <a:cubicBezTo>
                  <a:pt x="362365" y="465118"/>
                  <a:pt x="366244" y="441692"/>
                  <a:pt x="400050" y="419155"/>
                </a:cubicBezTo>
                <a:cubicBezTo>
                  <a:pt x="408404" y="413586"/>
                  <a:pt x="419100" y="412805"/>
                  <a:pt x="428625" y="409630"/>
                </a:cubicBezTo>
                <a:cubicBezTo>
                  <a:pt x="438150" y="396930"/>
                  <a:pt x="449324" y="385313"/>
                  <a:pt x="457200" y="371530"/>
                </a:cubicBezTo>
                <a:cubicBezTo>
                  <a:pt x="462181" y="362813"/>
                  <a:pt x="462235" y="351935"/>
                  <a:pt x="466725" y="342955"/>
                </a:cubicBezTo>
                <a:cubicBezTo>
                  <a:pt x="471845" y="332716"/>
                  <a:pt x="479425" y="323905"/>
                  <a:pt x="485775" y="314380"/>
                </a:cubicBezTo>
                <a:cubicBezTo>
                  <a:pt x="482600" y="269930"/>
                  <a:pt x="481457" y="225288"/>
                  <a:pt x="476250" y="181030"/>
                </a:cubicBezTo>
                <a:cubicBezTo>
                  <a:pt x="472567" y="149722"/>
                  <a:pt x="461506" y="151542"/>
                  <a:pt x="447675" y="123880"/>
                </a:cubicBezTo>
                <a:cubicBezTo>
                  <a:pt x="443185" y="114900"/>
                  <a:pt x="442640" y="104285"/>
                  <a:pt x="438150" y="95305"/>
                </a:cubicBezTo>
                <a:cubicBezTo>
                  <a:pt x="433030" y="85066"/>
                  <a:pt x="427715" y="74268"/>
                  <a:pt x="419100" y="66730"/>
                </a:cubicBezTo>
                <a:cubicBezTo>
                  <a:pt x="401870" y="51653"/>
                  <a:pt x="361950" y="28630"/>
                  <a:pt x="361950" y="28630"/>
                </a:cubicBezTo>
                <a:cubicBezTo>
                  <a:pt x="341139" y="-2587"/>
                  <a:pt x="354348" y="55"/>
                  <a:pt x="333375" y="5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media.freebibleimages.org/stories/FB_Philip_Simon/overview_thumbnails/002-philip-simon.jpg?14369476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3644900" cy="273367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632212"/>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studyebs.org/wp-content/uploads/2014/01/acts.jpg"/>
          <p:cNvPicPr>
            <a:picLocks noChangeAspect="1" noChangeArrowheads="1"/>
          </p:cNvPicPr>
          <p:nvPr/>
        </p:nvPicPr>
        <p:blipFill rotWithShape="1">
          <a:blip r:embed="rId2">
            <a:extLst>
              <a:ext uri="{28A0092B-C50C-407E-A947-70E740481C1C}">
                <a14:useLocalDpi xmlns:a14="http://schemas.microsoft.com/office/drawing/2010/main" val="0"/>
              </a:ext>
            </a:extLst>
          </a:blip>
          <a:srcRect b="2848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commons/2/27/Judean_Desert_IMG_17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1354" y="2971800"/>
            <a:ext cx="5152646" cy="3886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228600"/>
            <a:ext cx="7772400" cy="1470025"/>
          </a:xfrm>
        </p:spPr>
        <p:txBody>
          <a:bodyPr>
            <a:normAutofit/>
          </a:bodyPr>
          <a:lstStyle/>
          <a:p>
            <a:r>
              <a:rPr lang="en-US" sz="6000" b="1" dirty="0" smtClean="0">
                <a:solidFill>
                  <a:schemeClr val="bg1"/>
                </a:solidFill>
                <a:effectLst>
                  <a:glow rad="101600">
                    <a:schemeClr val="tx1">
                      <a:alpha val="60000"/>
                    </a:schemeClr>
                  </a:glow>
                </a:effectLst>
              </a:rPr>
              <a:t>From Joy to the Desert</a:t>
            </a:r>
            <a:endParaRPr lang="en-US" sz="6000" b="1" dirty="0">
              <a:solidFill>
                <a:schemeClr val="bg1"/>
              </a:solidFill>
              <a:effectLst>
                <a:glow rad="101600">
                  <a:schemeClr val="tx1">
                    <a:alpha val="60000"/>
                  </a:schemeClr>
                </a:glow>
              </a:effectLst>
            </a:endParaRPr>
          </a:p>
        </p:txBody>
      </p:sp>
      <p:sp>
        <p:nvSpPr>
          <p:cNvPr id="3" name="Subtitle 2"/>
          <p:cNvSpPr>
            <a:spLocks noGrp="1"/>
          </p:cNvSpPr>
          <p:nvPr>
            <p:ph type="subTitle" idx="1"/>
          </p:nvPr>
        </p:nvSpPr>
        <p:spPr>
          <a:xfrm>
            <a:off x="1371600" y="990600"/>
            <a:ext cx="6400800" cy="1752600"/>
          </a:xfrm>
        </p:spPr>
        <p:txBody>
          <a:bodyPr>
            <a:normAutofit/>
          </a:bodyPr>
          <a:lstStyle/>
          <a:p>
            <a:r>
              <a:rPr lang="en-US" sz="4000" b="1" dirty="0" smtClean="0">
                <a:solidFill>
                  <a:schemeClr val="bg1"/>
                </a:solidFill>
                <a:effectLst>
                  <a:glow rad="101600">
                    <a:schemeClr val="tx1">
                      <a:alpha val="60000"/>
                    </a:schemeClr>
                  </a:glow>
                </a:effectLst>
              </a:rPr>
              <a:t>Acts 8:26-40</a:t>
            </a:r>
          </a:p>
        </p:txBody>
      </p:sp>
      <p:pic>
        <p:nvPicPr>
          <p:cNvPr id="2052" name="Picture 4" descr="http://media.freebibleimages.org/stories/FB_Philip_Simon/overview_thumbnails/002-philip-simon.jpg?14369476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28950"/>
            <a:ext cx="5105400" cy="38290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58971"/>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istudyebs.org/wp-content/uploads/2014/01/acts.jpg"/>
          <p:cNvPicPr>
            <a:picLocks noChangeAspect="1" noChangeArrowheads="1"/>
          </p:cNvPicPr>
          <p:nvPr/>
        </p:nvPicPr>
        <p:blipFill rotWithShape="1">
          <a:blip r:embed="rId2">
            <a:extLst>
              <a:ext uri="{28A0092B-C50C-407E-A947-70E740481C1C}">
                <a14:useLocalDpi xmlns:a14="http://schemas.microsoft.com/office/drawing/2010/main" val="0"/>
              </a:ext>
            </a:extLst>
          </a:blip>
          <a:srcRect r="73766" b="28482"/>
          <a:stretch/>
        </p:blipFill>
        <p:spPr bwMode="auto">
          <a:xfrm>
            <a:off x="-1" y="0"/>
            <a:ext cx="368764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387" y="685800"/>
            <a:ext cx="3672254" cy="3816429"/>
          </a:xfrm>
          <a:prstGeom prst="rect">
            <a:avLst/>
          </a:prstGeom>
        </p:spPr>
        <p:txBody>
          <a:bodyPr wrap="square">
            <a:spAutoFit/>
          </a:bodyPr>
          <a:lstStyle/>
          <a:p>
            <a:pPr algn="ctr"/>
            <a:r>
              <a:rPr lang="en-US" sz="2800" b="1" dirty="0">
                <a:solidFill>
                  <a:schemeClr val="bg1"/>
                </a:solidFill>
                <a:effectLst>
                  <a:glow rad="101600">
                    <a:schemeClr val="tx1">
                      <a:alpha val="60000"/>
                    </a:schemeClr>
                  </a:glow>
                </a:effectLst>
              </a:rPr>
              <a:t>Act 8:26  Now an angel of the Lord spoke to Philip, saying, "Arise and go toward the south along the road which goes down from Jerusalem to Gaza." This is desert.</a:t>
            </a:r>
          </a:p>
          <a:p>
            <a:endParaRPr lang="en-US" dirty="0"/>
          </a:p>
        </p:txBody>
      </p:sp>
      <p:pic>
        <p:nvPicPr>
          <p:cNvPr id="4098" name="Picture 2" descr="http://pic26.nipic.com/20130104/9304506_093359016000_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0"/>
                    </a14:imgEffect>
                    <a14:imgEffect>
                      <a14:brightnessContrast bright="8000" contrast="37000"/>
                    </a14:imgEffect>
                  </a14:imgLayer>
                </a14:imgProps>
              </a:ext>
              <a:ext uri="{28A0092B-C50C-407E-A947-70E740481C1C}">
                <a14:useLocalDpi xmlns:a14="http://schemas.microsoft.com/office/drawing/2010/main" val="0"/>
              </a:ext>
            </a:extLst>
          </a:blip>
          <a:srcRect l="53710" t="1054" r="11232" b="43864"/>
          <a:stretch/>
        </p:blipFill>
        <p:spPr bwMode="auto">
          <a:xfrm>
            <a:off x="2268732" y="4275440"/>
            <a:ext cx="1586972" cy="2585529"/>
          </a:xfrm>
          <a:prstGeom prst="ellipse">
            <a:avLst/>
          </a:prstGeom>
          <a:ln>
            <a:noFill/>
          </a:ln>
          <a:effectLst>
            <a:glow>
              <a:srgbClr val="FFFF00">
                <a:alpha val="46000"/>
              </a:srgbClr>
            </a:glow>
            <a:softEdge rad="190500"/>
          </a:effectLst>
          <a:extLst>
            <a:ext uri="{909E8E84-426E-40DD-AFC4-6F175D3DCCD1}">
              <a14:hiddenFill xmlns:a14="http://schemas.microsoft.com/office/drawing/2010/main">
                <a:solidFill>
                  <a:srgbClr val="FFFFFF"/>
                </a:solidFill>
              </a14:hiddenFill>
            </a:ext>
          </a:extLst>
        </p:spPr>
      </p:pic>
      <p:pic>
        <p:nvPicPr>
          <p:cNvPr id="4102" name="Picture 6" descr="http://media.freebibleimages.org/stories/FB_Philip_Simon/overview_thumbnails/002-philip-simon.jpg?14369476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571" y="5008825"/>
            <a:ext cx="2321799" cy="1775628"/>
          </a:xfrm>
          <a:prstGeom prst="rect">
            <a:avLst/>
          </a:prstGeom>
          <a:ln w="762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http://www.mysteriousgrace.org/wp-content/uploads/2011/01/nt_israel-flat.jpg"/>
          <p:cNvPicPr>
            <a:picLocks noChangeAspect="1" noChangeArrowheads="1"/>
          </p:cNvPicPr>
          <p:nvPr/>
        </p:nvPicPr>
        <p:blipFill rotWithShape="1">
          <a:blip r:embed="rId6">
            <a:extLst>
              <a:ext uri="{28A0092B-C50C-407E-A947-70E740481C1C}">
                <a14:useLocalDpi xmlns:a14="http://schemas.microsoft.com/office/drawing/2010/main" val="0"/>
              </a:ext>
            </a:extLst>
          </a:blip>
          <a:srcRect r="7200" b="3000"/>
          <a:stretch/>
        </p:blipFill>
        <p:spPr bwMode="auto">
          <a:xfrm>
            <a:off x="3687641" y="14032"/>
            <a:ext cx="5456359" cy="684396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5105400" y="3152775"/>
            <a:ext cx="1628775" cy="2390775"/>
          </a:xfrm>
          <a:custGeom>
            <a:avLst/>
            <a:gdLst>
              <a:gd name="connsiteX0" fmla="*/ 1238250 w 1628775"/>
              <a:gd name="connsiteY0" fmla="*/ 0 h 2390775"/>
              <a:gd name="connsiteX1" fmla="*/ 1190625 w 1628775"/>
              <a:gd name="connsiteY1" fmla="*/ 38100 h 2390775"/>
              <a:gd name="connsiteX2" fmla="*/ 1162050 w 1628775"/>
              <a:gd name="connsiteY2" fmla="*/ 57150 h 2390775"/>
              <a:gd name="connsiteX3" fmla="*/ 1143000 w 1628775"/>
              <a:gd name="connsiteY3" fmla="*/ 85725 h 2390775"/>
              <a:gd name="connsiteX4" fmla="*/ 1085850 w 1628775"/>
              <a:gd name="connsiteY4" fmla="*/ 133350 h 2390775"/>
              <a:gd name="connsiteX5" fmla="*/ 1057275 w 1628775"/>
              <a:gd name="connsiteY5" fmla="*/ 142875 h 2390775"/>
              <a:gd name="connsiteX6" fmla="*/ 1028700 w 1628775"/>
              <a:gd name="connsiteY6" fmla="*/ 200025 h 2390775"/>
              <a:gd name="connsiteX7" fmla="*/ 1009650 w 1628775"/>
              <a:gd name="connsiteY7" fmla="*/ 228600 h 2390775"/>
              <a:gd name="connsiteX8" fmla="*/ 990600 w 1628775"/>
              <a:gd name="connsiteY8" fmla="*/ 285750 h 2390775"/>
              <a:gd name="connsiteX9" fmla="*/ 981075 w 1628775"/>
              <a:gd name="connsiteY9" fmla="*/ 314325 h 2390775"/>
              <a:gd name="connsiteX10" fmla="*/ 1038225 w 1628775"/>
              <a:gd name="connsiteY10" fmla="*/ 352425 h 2390775"/>
              <a:gd name="connsiteX11" fmla="*/ 1095375 w 1628775"/>
              <a:gd name="connsiteY11" fmla="*/ 390525 h 2390775"/>
              <a:gd name="connsiteX12" fmla="*/ 1114425 w 1628775"/>
              <a:gd name="connsiteY12" fmla="*/ 447675 h 2390775"/>
              <a:gd name="connsiteX13" fmla="*/ 1095375 w 1628775"/>
              <a:gd name="connsiteY13" fmla="*/ 600075 h 2390775"/>
              <a:gd name="connsiteX14" fmla="*/ 1076325 w 1628775"/>
              <a:gd name="connsiteY14" fmla="*/ 628650 h 2390775"/>
              <a:gd name="connsiteX15" fmla="*/ 1066800 w 1628775"/>
              <a:gd name="connsiteY15" fmla="*/ 657225 h 2390775"/>
              <a:gd name="connsiteX16" fmla="*/ 1047750 w 1628775"/>
              <a:gd name="connsiteY16" fmla="*/ 685800 h 2390775"/>
              <a:gd name="connsiteX17" fmla="*/ 1038225 w 1628775"/>
              <a:gd name="connsiteY17" fmla="*/ 714375 h 2390775"/>
              <a:gd name="connsiteX18" fmla="*/ 1019175 w 1628775"/>
              <a:gd name="connsiteY18" fmla="*/ 742950 h 2390775"/>
              <a:gd name="connsiteX19" fmla="*/ 1000125 w 1628775"/>
              <a:gd name="connsiteY19" fmla="*/ 800100 h 2390775"/>
              <a:gd name="connsiteX20" fmla="*/ 1028700 w 1628775"/>
              <a:gd name="connsiteY20" fmla="*/ 971550 h 2390775"/>
              <a:gd name="connsiteX21" fmla="*/ 1057275 w 1628775"/>
              <a:gd name="connsiteY21" fmla="*/ 990600 h 2390775"/>
              <a:gd name="connsiteX22" fmla="*/ 1076325 w 1628775"/>
              <a:gd name="connsiteY22" fmla="*/ 1019175 h 2390775"/>
              <a:gd name="connsiteX23" fmla="*/ 1143000 w 1628775"/>
              <a:gd name="connsiteY23" fmla="*/ 1047750 h 2390775"/>
              <a:gd name="connsiteX24" fmla="*/ 1171575 w 1628775"/>
              <a:gd name="connsiteY24" fmla="*/ 1066800 h 2390775"/>
              <a:gd name="connsiteX25" fmla="*/ 1209675 w 1628775"/>
              <a:gd name="connsiteY25" fmla="*/ 1095375 h 2390775"/>
              <a:gd name="connsiteX26" fmla="*/ 1247775 w 1628775"/>
              <a:gd name="connsiteY26" fmla="*/ 1104900 h 2390775"/>
              <a:gd name="connsiteX27" fmla="*/ 1285875 w 1628775"/>
              <a:gd name="connsiteY27" fmla="*/ 1123950 h 2390775"/>
              <a:gd name="connsiteX28" fmla="*/ 1333500 w 1628775"/>
              <a:gd name="connsiteY28" fmla="*/ 1143000 h 2390775"/>
              <a:gd name="connsiteX29" fmla="*/ 1390650 w 1628775"/>
              <a:gd name="connsiteY29" fmla="*/ 1162050 h 2390775"/>
              <a:gd name="connsiteX30" fmla="*/ 1419225 w 1628775"/>
              <a:gd name="connsiteY30" fmla="*/ 1171575 h 2390775"/>
              <a:gd name="connsiteX31" fmla="*/ 1476375 w 1628775"/>
              <a:gd name="connsiteY31" fmla="*/ 1209675 h 2390775"/>
              <a:gd name="connsiteX32" fmla="*/ 1504950 w 1628775"/>
              <a:gd name="connsiteY32" fmla="*/ 1219200 h 2390775"/>
              <a:gd name="connsiteX33" fmla="*/ 1571625 w 1628775"/>
              <a:gd name="connsiteY33" fmla="*/ 1257300 h 2390775"/>
              <a:gd name="connsiteX34" fmla="*/ 1590675 w 1628775"/>
              <a:gd name="connsiteY34" fmla="*/ 1314450 h 2390775"/>
              <a:gd name="connsiteX35" fmla="*/ 1600200 w 1628775"/>
              <a:gd name="connsiteY35" fmla="*/ 1343025 h 2390775"/>
              <a:gd name="connsiteX36" fmla="*/ 1628775 w 1628775"/>
              <a:gd name="connsiteY36" fmla="*/ 1400175 h 2390775"/>
              <a:gd name="connsiteX37" fmla="*/ 1600200 w 1628775"/>
              <a:gd name="connsiteY37" fmla="*/ 1495425 h 2390775"/>
              <a:gd name="connsiteX38" fmla="*/ 1562100 w 1628775"/>
              <a:gd name="connsiteY38" fmla="*/ 1552575 h 2390775"/>
              <a:gd name="connsiteX39" fmla="*/ 1552575 w 1628775"/>
              <a:gd name="connsiteY39" fmla="*/ 1581150 h 2390775"/>
              <a:gd name="connsiteX40" fmla="*/ 1495425 w 1628775"/>
              <a:gd name="connsiteY40" fmla="*/ 1638300 h 2390775"/>
              <a:gd name="connsiteX41" fmla="*/ 1457325 w 1628775"/>
              <a:gd name="connsiteY41" fmla="*/ 1695450 h 2390775"/>
              <a:gd name="connsiteX42" fmla="*/ 1438275 w 1628775"/>
              <a:gd name="connsiteY42" fmla="*/ 1724025 h 2390775"/>
              <a:gd name="connsiteX43" fmla="*/ 1409700 w 1628775"/>
              <a:gd name="connsiteY43" fmla="*/ 1733550 h 2390775"/>
              <a:gd name="connsiteX44" fmla="*/ 1390650 w 1628775"/>
              <a:gd name="connsiteY44" fmla="*/ 1800225 h 2390775"/>
              <a:gd name="connsiteX45" fmla="*/ 1381125 w 1628775"/>
              <a:gd name="connsiteY45" fmla="*/ 1828800 h 2390775"/>
              <a:gd name="connsiteX46" fmla="*/ 1343025 w 1628775"/>
              <a:gd name="connsiteY46" fmla="*/ 1885950 h 2390775"/>
              <a:gd name="connsiteX47" fmla="*/ 1323975 w 1628775"/>
              <a:gd name="connsiteY47" fmla="*/ 1914525 h 2390775"/>
              <a:gd name="connsiteX48" fmla="*/ 1295400 w 1628775"/>
              <a:gd name="connsiteY48" fmla="*/ 1933575 h 2390775"/>
              <a:gd name="connsiteX49" fmla="*/ 1247775 w 1628775"/>
              <a:gd name="connsiteY49" fmla="*/ 1971675 h 2390775"/>
              <a:gd name="connsiteX50" fmla="*/ 1219200 w 1628775"/>
              <a:gd name="connsiteY50" fmla="*/ 1990725 h 2390775"/>
              <a:gd name="connsiteX51" fmla="*/ 1162050 w 1628775"/>
              <a:gd name="connsiteY51" fmla="*/ 2009775 h 2390775"/>
              <a:gd name="connsiteX52" fmla="*/ 1066800 w 1628775"/>
              <a:gd name="connsiteY52" fmla="*/ 2028825 h 2390775"/>
              <a:gd name="connsiteX53" fmla="*/ 971550 w 1628775"/>
              <a:gd name="connsiteY53" fmla="*/ 2038350 h 2390775"/>
              <a:gd name="connsiteX54" fmla="*/ 904875 w 1628775"/>
              <a:gd name="connsiteY54" fmla="*/ 2047875 h 2390775"/>
              <a:gd name="connsiteX55" fmla="*/ 676275 w 1628775"/>
              <a:gd name="connsiteY55" fmla="*/ 2066925 h 2390775"/>
              <a:gd name="connsiteX56" fmla="*/ 533400 w 1628775"/>
              <a:gd name="connsiteY56" fmla="*/ 2095500 h 2390775"/>
              <a:gd name="connsiteX57" fmla="*/ 495300 w 1628775"/>
              <a:gd name="connsiteY57" fmla="*/ 2105025 h 2390775"/>
              <a:gd name="connsiteX58" fmla="*/ 409575 w 1628775"/>
              <a:gd name="connsiteY58" fmla="*/ 2133600 h 2390775"/>
              <a:gd name="connsiteX59" fmla="*/ 381000 w 1628775"/>
              <a:gd name="connsiteY59" fmla="*/ 2143125 h 2390775"/>
              <a:gd name="connsiteX60" fmla="*/ 323850 w 1628775"/>
              <a:gd name="connsiteY60" fmla="*/ 2181225 h 2390775"/>
              <a:gd name="connsiteX61" fmla="*/ 295275 w 1628775"/>
              <a:gd name="connsiteY61" fmla="*/ 2190750 h 2390775"/>
              <a:gd name="connsiteX62" fmla="*/ 266700 w 1628775"/>
              <a:gd name="connsiteY62" fmla="*/ 2209800 h 2390775"/>
              <a:gd name="connsiteX63" fmla="*/ 238125 w 1628775"/>
              <a:gd name="connsiteY63" fmla="*/ 2219325 h 2390775"/>
              <a:gd name="connsiteX64" fmla="*/ 209550 w 1628775"/>
              <a:gd name="connsiteY64" fmla="*/ 2238375 h 2390775"/>
              <a:gd name="connsiteX65" fmla="*/ 180975 w 1628775"/>
              <a:gd name="connsiteY65" fmla="*/ 2266950 h 2390775"/>
              <a:gd name="connsiteX66" fmla="*/ 142875 w 1628775"/>
              <a:gd name="connsiteY66" fmla="*/ 2276475 h 2390775"/>
              <a:gd name="connsiteX67" fmla="*/ 114300 w 1628775"/>
              <a:gd name="connsiteY67" fmla="*/ 2286000 h 2390775"/>
              <a:gd name="connsiteX68" fmla="*/ 57150 w 1628775"/>
              <a:gd name="connsiteY68" fmla="*/ 2324100 h 2390775"/>
              <a:gd name="connsiteX69" fmla="*/ 28575 w 1628775"/>
              <a:gd name="connsiteY69" fmla="*/ 2343150 h 2390775"/>
              <a:gd name="connsiteX70" fmla="*/ 0 w 1628775"/>
              <a:gd name="connsiteY70" fmla="*/ 2390775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28775" h="2390775">
                <a:moveTo>
                  <a:pt x="1238250" y="0"/>
                </a:moveTo>
                <a:cubicBezTo>
                  <a:pt x="1222375" y="12700"/>
                  <a:pt x="1206889" y="25902"/>
                  <a:pt x="1190625" y="38100"/>
                </a:cubicBezTo>
                <a:cubicBezTo>
                  <a:pt x="1181467" y="44969"/>
                  <a:pt x="1170145" y="49055"/>
                  <a:pt x="1162050" y="57150"/>
                </a:cubicBezTo>
                <a:cubicBezTo>
                  <a:pt x="1153955" y="65245"/>
                  <a:pt x="1150329" y="76931"/>
                  <a:pt x="1143000" y="85725"/>
                </a:cubicBezTo>
                <a:cubicBezTo>
                  <a:pt x="1127953" y="103781"/>
                  <a:pt x="1107257" y="122646"/>
                  <a:pt x="1085850" y="133350"/>
                </a:cubicBezTo>
                <a:cubicBezTo>
                  <a:pt x="1076870" y="137840"/>
                  <a:pt x="1066800" y="139700"/>
                  <a:pt x="1057275" y="142875"/>
                </a:cubicBezTo>
                <a:cubicBezTo>
                  <a:pt x="1002680" y="224767"/>
                  <a:pt x="1068135" y="121155"/>
                  <a:pt x="1028700" y="200025"/>
                </a:cubicBezTo>
                <a:cubicBezTo>
                  <a:pt x="1023580" y="210264"/>
                  <a:pt x="1014299" y="218139"/>
                  <a:pt x="1009650" y="228600"/>
                </a:cubicBezTo>
                <a:cubicBezTo>
                  <a:pt x="1001495" y="246950"/>
                  <a:pt x="996950" y="266700"/>
                  <a:pt x="990600" y="285750"/>
                </a:cubicBezTo>
                <a:lnTo>
                  <a:pt x="981075" y="314325"/>
                </a:lnTo>
                <a:cubicBezTo>
                  <a:pt x="1044491" y="377741"/>
                  <a:pt x="976194" y="317963"/>
                  <a:pt x="1038225" y="352425"/>
                </a:cubicBezTo>
                <a:cubicBezTo>
                  <a:pt x="1058239" y="363544"/>
                  <a:pt x="1095375" y="390525"/>
                  <a:pt x="1095375" y="390525"/>
                </a:cubicBezTo>
                <a:cubicBezTo>
                  <a:pt x="1101725" y="409575"/>
                  <a:pt x="1116093" y="427664"/>
                  <a:pt x="1114425" y="447675"/>
                </a:cubicBezTo>
                <a:cubicBezTo>
                  <a:pt x="1113278" y="461437"/>
                  <a:pt x="1110932" y="563776"/>
                  <a:pt x="1095375" y="600075"/>
                </a:cubicBezTo>
                <a:cubicBezTo>
                  <a:pt x="1090866" y="610597"/>
                  <a:pt x="1081445" y="618411"/>
                  <a:pt x="1076325" y="628650"/>
                </a:cubicBezTo>
                <a:cubicBezTo>
                  <a:pt x="1071835" y="637630"/>
                  <a:pt x="1071290" y="648245"/>
                  <a:pt x="1066800" y="657225"/>
                </a:cubicBezTo>
                <a:cubicBezTo>
                  <a:pt x="1061680" y="667464"/>
                  <a:pt x="1052870" y="675561"/>
                  <a:pt x="1047750" y="685800"/>
                </a:cubicBezTo>
                <a:cubicBezTo>
                  <a:pt x="1043260" y="694780"/>
                  <a:pt x="1042715" y="705395"/>
                  <a:pt x="1038225" y="714375"/>
                </a:cubicBezTo>
                <a:cubicBezTo>
                  <a:pt x="1033105" y="724614"/>
                  <a:pt x="1023824" y="732489"/>
                  <a:pt x="1019175" y="742950"/>
                </a:cubicBezTo>
                <a:cubicBezTo>
                  <a:pt x="1011020" y="761300"/>
                  <a:pt x="1000125" y="800100"/>
                  <a:pt x="1000125" y="800100"/>
                </a:cubicBezTo>
                <a:cubicBezTo>
                  <a:pt x="1003632" y="852707"/>
                  <a:pt x="984800" y="927650"/>
                  <a:pt x="1028700" y="971550"/>
                </a:cubicBezTo>
                <a:cubicBezTo>
                  <a:pt x="1036795" y="979645"/>
                  <a:pt x="1047750" y="984250"/>
                  <a:pt x="1057275" y="990600"/>
                </a:cubicBezTo>
                <a:cubicBezTo>
                  <a:pt x="1063625" y="1000125"/>
                  <a:pt x="1068230" y="1011080"/>
                  <a:pt x="1076325" y="1019175"/>
                </a:cubicBezTo>
                <a:cubicBezTo>
                  <a:pt x="1098251" y="1041101"/>
                  <a:pt x="1113853" y="1040463"/>
                  <a:pt x="1143000" y="1047750"/>
                </a:cubicBezTo>
                <a:cubicBezTo>
                  <a:pt x="1152525" y="1054100"/>
                  <a:pt x="1162260" y="1060146"/>
                  <a:pt x="1171575" y="1066800"/>
                </a:cubicBezTo>
                <a:cubicBezTo>
                  <a:pt x="1184493" y="1076027"/>
                  <a:pt x="1195476" y="1088275"/>
                  <a:pt x="1209675" y="1095375"/>
                </a:cubicBezTo>
                <a:cubicBezTo>
                  <a:pt x="1221384" y="1101229"/>
                  <a:pt x="1235518" y="1100303"/>
                  <a:pt x="1247775" y="1104900"/>
                </a:cubicBezTo>
                <a:cubicBezTo>
                  <a:pt x="1261070" y="1109886"/>
                  <a:pt x="1272900" y="1118183"/>
                  <a:pt x="1285875" y="1123950"/>
                </a:cubicBezTo>
                <a:cubicBezTo>
                  <a:pt x="1301499" y="1130894"/>
                  <a:pt x="1317432" y="1137157"/>
                  <a:pt x="1333500" y="1143000"/>
                </a:cubicBezTo>
                <a:cubicBezTo>
                  <a:pt x="1352371" y="1149862"/>
                  <a:pt x="1371600" y="1155700"/>
                  <a:pt x="1390650" y="1162050"/>
                </a:cubicBezTo>
                <a:cubicBezTo>
                  <a:pt x="1400175" y="1165225"/>
                  <a:pt x="1410871" y="1166006"/>
                  <a:pt x="1419225" y="1171575"/>
                </a:cubicBezTo>
                <a:cubicBezTo>
                  <a:pt x="1438275" y="1184275"/>
                  <a:pt x="1454655" y="1202435"/>
                  <a:pt x="1476375" y="1209675"/>
                </a:cubicBezTo>
                <a:cubicBezTo>
                  <a:pt x="1485900" y="1212850"/>
                  <a:pt x="1495722" y="1215245"/>
                  <a:pt x="1504950" y="1219200"/>
                </a:cubicBezTo>
                <a:cubicBezTo>
                  <a:pt x="1538787" y="1233702"/>
                  <a:pt x="1542927" y="1238168"/>
                  <a:pt x="1571625" y="1257300"/>
                </a:cubicBezTo>
                <a:lnTo>
                  <a:pt x="1590675" y="1314450"/>
                </a:lnTo>
                <a:cubicBezTo>
                  <a:pt x="1593850" y="1323975"/>
                  <a:pt x="1594631" y="1334671"/>
                  <a:pt x="1600200" y="1343025"/>
                </a:cubicBezTo>
                <a:cubicBezTo>
                  <a:pt x="1624819" y="1379954"/>
                  <a:pt x="1615630" y="1360740"/>
                  <a:pt x="1628775" y="1400175"/>
                </a:cubicBezTo>
                <a:cubicBezTo>
                  <a:pt x="1623450" y="1421473"/>
                  <a:pt x="1609476" y="1481511"/>
                  <a:pt x="1600200" y="1495425"/>
                </a:cubicBezTo>
                <a:cubicBezTo>
                  <a:pt x="1587500" y="1514475"/>
                  <a:pt x="1569340" y="1530855"/>
                  <a:pt x="1562100" y="1552575"/>
                </a:cubicBezTo>
                <a:cubicBezTo>
                  <a:pt x="1558925" y="1562100"/>
                  <a:pt x="1558739" y="1573225"/>
                  <a:pt x="1552575" y="1581150"/>
                </a:cubicBezTo>
                <a:cubicBezTo>
                  <a:pt x="1536035" y="1602416"/>
                  <a:pt x="1510369" y="1615884"/>
                  <a:pt x="1495425" y="1638300"/>
                </a:cubicBezTo>
                <a:lnTo>
                  <a:pt x="1457325" y="1695450"/>
                </a:lnTo>
                <a:cubicBezTo>
                  <a:pt x="1450975" y="1704975"/>
                  <a:pt x="1449135" y="1720405"/>
                  <a:pt x="1438275" y="1724025"/>
                </a:cubicBezTo>
                <a:lnTo>
                  <a:pt x="1409700" y="1733550"/>
                </a:lnTo>
                <a:cubicBezTo>
                  <a:pt x="1386862" y="1802063"/>
                  <a:pt x="1414570" y="1716504"/>
                  <a:pt x="1390650" y="1800225"/>
                </a:cubicBezTo>
                <a:cubicBezTo>
                  <a:pt x="1387892" y="1809879"/>
                  <a:pt x="1386001" y="1820023"/>
                  <a:pt x="1381125" y="1828800"/>
                </a:cubicBezTo>
                <a:cubicBezTo>
                  <a:pt x="1370006" y="1848814"/>
                  <a:pt x="1355725" y="1866900"/>
                  <a:pt x="1343025" y="1885950"/>
                </a:cubicBezTo>
                <a:cubicBezTo>
                  <a:pt x="1336675" y="1895475"/>
                  <a:pt x="1333500" y="1908175"/>
                  <a:pt x="1323975" y="1914525"/>
                </a:cubicBezTo>
                <a:lnTo>
                  <a:pt x="1295400" y="1933575"/>
                </a:lnTo>
                <a:cubicBezTo>
                  <a:pt x="1263287" y="1981745"/>
                  <a:pt x="1293783" y="1948671"/>
                  <a:pt x="1247775" y="1971675"/>
                </a:cubicBezTo>
                <a:cubicBezTo>
                  <a:pt x="1237536" y="1976795"/>
                  <a:pt x="1229661" y="1986076"/>
                  <a:pt x="1219200" y="1990725"/>
                </a:cubicBezTo>
                <a:cubicBezTo>
                  <a:pt x="1200850" y="1998880"/>
                  <a:pt x="1181531" y="2004905"/>
                  <a:pt x="1162050" y="2009775"/>
                </a:cubicBezTo>
                <a:cubicBezTo>
                  <a:pt x="1121044" y="2020026"/>
                  <a:pt x="1113508" y="2022986"/>
                  <a:pt x="1066800" y="2028825"/>
                </a:cubicBezTo>
                <a:cubicBezTo>
                  <a:pt x="1035138" y="2032783"/>
                  <a:pt x="1003240" y="2034622"/>
                  <a:pt x="971550" y="2038350"/>
                </a:cubicBezTo>
                <a:cubicBezTo>
                  <a:pt x="949253" y="2040973"/>
                  <a:pt x="927214" y="2045641"/>
                  <a:pt x="904875" y="2047875"/>
                </a:cubicBezTo>
                <a:cubicBezTo>
                  <a:pt x="849509" y="2053412"/>
                  <a:pt x="734661" y="2059309"/>
                  <a:pt x="676275" y="2066925"/>
                </a:cubicBezTo>
                <a:cubicBezTo>
                  <a:pt x="504109" y="2089381"/>
                  <a:pt x="611086" y="2073304"/>
                  <a:pt x="533400" y="2095500"/>
                </a:cubicBezTo>
                <a:cubicBezTo>
                  <a:pt x="520813" y="2099096"/>
                  <a:pt x="507839" y="2101263"/>
                  <a:pt x="495300" y="2105025"/>
                </a:cubicBezTo>
                <a:cubicBezTo>
                  <a:pt x="466450" y="2113680"/>
                  <a:pt x="438150" y="2124075"/>
                  <a:pt x="409575" y="2133600"/>
                </a:cubicBezTo>
                <a:cubicBezTo>
                  <a:pt x="400050" y="2136775"/>
                  <a:pt x="389354" y="2137556"/>
                  <a:pt x="381000" y="2143125"/>
                </a:cubicBezTo>
                <a:cubicBezTo>
                  <a:pt x="361950" y="2155825"/>
                  <a:pt x="345570" y="2173985"/>
                  <a:pt x="323850" y="2181225"/>
                </a:cubicBezTo>
                <a:cubicBezTo>
                  <a:pt x="314325" y="2184400"/>
                  <a:pt x="304255" y="2186260"/>
                  <a:pt x="295275" y="2190750"/>
                </a:cubicBezTo>
                <a:cubicBezTo>
                  <a:pt x="285036" y="2195870"/>
                  <a:pt x="276939" y="2204680"/>
                  <a:pt x="266700" y="2209800"/>
                </a:cubicBezTo>
                <a:cubicBezTo>
                  <a:pt x="257720" y="2214290"/>
                  <a:pt x="247105" y="2214835"/>
                  <a:pt x="238125" y="2219325"/>
                </a:cubicBezTo>
                <a:cubicBezTo>
                  <a:pt x="227886" y="2224445"/>
                  <a:pt x="218344" y="2231046"/>
                  <a:pt x="209550" y="2238375"/>
                </a:cubicBezTo>
                <a:cubicBezTo>
                  <a:pt x="199202" y="2246999"/>
                  <a:pt x="192671" y="2260267"/>
                  <a:pt x="180975" y="2266950"/>
                </a:cubicBezTo>
                <a:cubicBezTo>
                  <a:pt x="169609" y="2273445"/>
                  <a:pt x="155462" y="2272879"/>
                  <a:pt x="142875" y="2276475"/>
                </a:cubicBezTo>
                <a:cubicBezTo>
                  <a:pt x="133221" y="2279233"/>
                  <a:pt x="123077" y="2281124"/>
                  <a:pt x="114300" y="2286000"/>
                </a:cubicBezTo>
                <a:cubicBezTo>
                  <a:pt x="94286" y="2297119"/>
                  <a:pt x="76200" y="2311400"/>
                  <a:pt x="57150" y="2324100"/>
                </a:cubicBezTo>
                <a:lnTo>
                  <a:pt x="28575" y="2343150"/>
                </a:lnTo>
                <a:cubicBezTo>
                  <a:pt x="5587" y="2377632"/>
                  <a:pt x="14645" y="2361486"/>
                  <a:pt x="0" y="23907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4422" t="37660" r="34013" b="34041"/>
          <a:stretch/>
        </p:blipFill>
        <p:spPr bwMode="auto">
          <a:xfrm>
            <a:off x="4257915" y="296894"/>
            <a:ext cx="4457461" cy="2677886"/>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3"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33776" t="33171" r="31173" b="27496"/>
          <a:stretch/>
        </p:blipFill>
        <p:spPr bwMode="auto">
          <a:xfrm>
            <a:off x="4257915" y="3276600"/>
            <a:ext cx="4428886" cy="2713757"/>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 y="14032"/>
            <a:ext cx="3687642" cy="584775"/>
          </a:xfrm>
          <a:prstGeom prst="rect">
            <a:avLst/>
          </a:prstGeom>
          <a:noFill/>
        </p:spPr>
        <p:txBody>
          <a:bodyPr wrap="square" rtlCol="0">
            <a:spAutoFit/>
          </a:bodyPr>
          <a:lstStyle/>
          <a:p>
            <a:pPr algn="ctr"/>
            <a:r>
              <a:rPr lang="en-US" sz="3200" b="1" dirty="0" smtClean="0">
                <a:solidFill>
                  <a:schemeClr val="bg1"/>
                </a:solidFill>
                <a:effectLst>
                  <a:glow rad="101600">
                    <a:schemeClr val="tx1">
                      <a:alpha val="60000"/>
                    </a:schemeClr>
                  </a:glow>
                </a:effectLst>
              </a:rPr>
              <a:t>An Angelic Word</a:t>
            </a:r>
            <a:endParaRPr lang="en-US" sz="32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3524374683"/>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0"/>
                                        <p:tgtEl>
                                          <p:spTgt spid="5"/>
                                        </p:tgtEl>
                                      </p:cBhvr>
                                    </p:animEffect>
                                  </p:childTnLst>
                                </p:cTn>
                              </p:par>
                            </p:childTnLst>
                          </p:cTn>
                        </p:par>
                        <p:par>
                          <p:cTn id="8" fill="hold">
                            <p:stCondLst>
                              <p:cond delay="10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500"/>
                            </p:stCondLst>
                            <p:childTnLst>
                              <p:par>
                                <p:cTn id="13" presetID="10" presetClass="exit" presetSubtype="0" fill="hold" nodeType="afterEffect">
                                  <p:stCondLst>
                                    <p:cond delay="600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childTnLst>
                          </p:cTn>
                        </p:par>
                        <p:par>
                          <p:cTn id="16" fill="hold">
                            <p:stCondLst>
                              <p:cond delay="18500"/>
                            </p:stCondLst>
                            <p:childTnLst>
                              <p:par>
                                <p:cTn id="17" presetID="10" presetClass="entr" presetSubtype="0" fill="hold" nodeType="afterEffect">
                                  <p:stCondLst>
                                    <p:cond delay="7000"/>
                                  </p:stCondLst>
                                  <p:childTnLst>
                                    <p:set>
                                      <p:cBhvr>
                                        <p:cTn id="18" dur="1" fill="hold">
                                          <p:stCondLst>
                                            <p:cond delay="0"/>
                                          </p:stCondLst>
                                        </p:cTn>
                                        <p:tgtEl>
                                          <p:spTgt spid="4103"/>
                                        </p:tgtEl>
                                        <p:attrNameLst>
                                          <p:attrName>style.visibility</p:attrName>
                                        </p:attrNameLst>
                                      </p:cBhvr>
                                      <p:to>
                                        <p:strVal val="visible"/>
                                      </p:to>
                                    </p:set>
                                    <p:animEffect transition="in" filter="fade">
                                      <p:cBhvr>
                                        <p:cTn id="19" dur="500"/>
                                        <p:tgtEl>
                                          <p:spTgt spid="4103"/>
                                        </p:tgtEl>
                                      </p:cBhvr>
                                    </p:animEffect>
                                  </p:childTnLst>
                                </p:cTn>
                              </p:par>
                            </p:childTnLst>
                          </p:cTn>
                        </p:par>
                        <p:par>
                          <p:cTn id="20" fill="hold">
                            <p:stCondLst>
                              <p:cond delay="26000"/>
                            </p:stCondLst>
                            <p:childTnLst>
                              <p:par>
                                <p:cTn id="21" presetID="10" presetClass="exit" presetSubtype="0" fill="hold" nodeType="afterEffect">
                                  <p:stCondLst>
                                    <p:cond delay="6000"/>
                                  </p:stCondLst>
                                  <p:childTnLst>
                                    <p:animEffect transition="out" filter="fade">
                                      <p:cBhvr>
                                        <p:cTn id="22" dur="2000"/>
                                        <p:tgtEl>
                                          <p:spTgt spid="4103"/>
                                        </p:tgtEl>
                                      </p:cBhvr>
                                    </p:animEffect>
                                    <p:set>
                                      <p:cBhvr>
                                        <p:cTn id="23" dur="1" fill="hold">
                                          <p:stCondLst>
                                            <p:cond delay="1999"/>
                                          </p:stCondLst>
                                        </p:cTn>
                                        <p:tgtEl>
                                          <p:spTgt spid="4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studyebs.org/wp-content/uploads/2014/01/acts.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32245"/>
          <a:stretch/>
        </p:blipFill>
        <p:spPr bwMode="auto">
          <a:xfrm>
            <a:off x="1587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00" y="522744"/>
            <a:ext cx="9118600" cy="2677656"/>
          </a:xfrm>
          <a:prstGeom prst="rect">
            <a:avLst/>
          </a:prstGeom>
        </p:spPr>
        <p:txBody>
          <a:bodyPr wrap="square">
            <a:spAutoFit/>
          </a:bodyPr>
          <a:lstStyle/>
          <a:p>
            <a:r>
              <a:rPr lang="en-US" sz="2800" b="1" dirty="0" smtClean="0">
                <a:solidFill>
                  <a:schemeClr val="bg1"/>
                </a:solidFill>
                <a:effectLst>
                  <a:glow rad="101600">
                    <a:schemeClr val="tx1">
                      <a:alpha val="60000"/>
                    </a:schemeClr>
                  </a:glow>
                </a:effectLst>
              </a:rPr>
              <a:t>	Act </a:t>
            </a:r>
            <a:r>
              <a:rPr lang="en-US" sz="2800" b="1" dirty="0">
                <a:solidFill>
                  <a:schemeClr val="bg1"/>
                </a:solidFill>
                <a:effectLst>
                  <a:glow rad="101600">
                    <a:schemeClr val="tx1">
                      <a:alpha val="60000"/>
                    </a:schemeClr>
                  </a:glow>
                </a:effectLst>
              </a:rPr>
              <a:t>8:27  So he arose and went. And behold, a man of Ethiopia, a eunuch of great authority under Candace the queen of the Ethiopians, who had charge of all her treasury, and had come to Jerusalem to </a:t>
            </a:r>
            <a:r>
              <a:rPr lang="en-US" sz="2800" b="1" dirty="0" smtClean="0">
                <a:solidFill>
                  <a:schemeClr val="bg1"/>
                </a:solidFill>
                <a:effectLst>
                  <a:glow rad="101600">
                    <a:schemeClr val="tx1">
                      <a:alpha val="60000"/>
                    </a:schemeClr>
                  </a:glow>
                </a:effectLst>
              </a:rPr>
              <a:t>worship Act </a:t>
            </a:r>
            <a:r>
              <a:rPr lang="en-US" sz="2800" b="1" dirty="0">
                <a:solidFill>
                  <a:schemeClr val="bg1"/>
                </a:solidFill>
                <a:effectLst>
                  <a:glow rad="101600">
                    <a:schemeClr val="tx1">
                      <a:alpha val="60000"/>
                    </a:schemeClr>
                  </a:glow>
                </a:effectLst>
              </a:rPr>
              <a:t>8:28  was returning. And sitting in his chariot, he was reading Isaiah the prophet</a:t>
            </a:r>
            <a:r>
              <a:rPr lang="en-US" sz="2800" dirty="0">
                <a:solidFill>
                  <a:schemeClr val="bg1"/>
                </a:solidFill>
                <a:effectLst>
                  <a:glow rad="101600">
                    <a:schemeClr val="tx1">
                      <a:alpha val="60000"/>
                    </a:schemeClr>
                  </a:glow>
                </a:effectLst>
              </a:rPr>
              <a:t>. </a:t>
            </a:r>
          </a:p>
        </p:txBody>
      </p:sp>
      <p:pic>
        <p:nvPicPr>
          <p:cNvPr id="15362" name="Picture 2" descr="https://fivefoldministryireland.files.wordpress.com/2014/05/ethiopian-reads-isaiah.jpg?w=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76016"/>
            <a:ext cx="6278880" cy="35052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875" y="0"/>
            <a:ext cx="9118600" cy="584775"/>
          </a:xfrm>
          <a:prstGeom prst="rect">
            <a:avLst/>
          </a:prstGeom>
          <a:noFill/>
        </p:spPr>
        <p:txBody>
          <a:bodyPr wrap="square" rtlCol="0">
            <a:spAutoFit/>
          </a:bodyPr>
          <a:lstStyle/>
          <a:p>
            <a:pPr algn="ctr"/>
            <a:r>
              <a:rPr lang="en-US" sz="3200" b="1" dirty="0" smtClean="0">
                <a:solidFill>
                  <a:schemeClr val="bg1"/>
                </a:solidFill>
                <a:effectLst>
                  <a:glow rad="101600">
                    <a:schemeClr val="tx1">
                      <a:alpha val="60000"/>
                    </a:schemeClr>
                  </a:glow>
                </a:effectLst>
              </a:rPr>
              <a:t>A Divine Appointment</a:t>
            </a:r>
            <a:endParaRPr lang="en-US" sz="32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367914804"/>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studyebs.org/wp-content/uploads/2014/01/acts.jpg"/>
          <p:cNvPicPr>
            <a:picLocks noChangeAspect="1" noChangeArrowheads="1"/>
          </p:cNvPicPr>
          <p:nvPr/>
        </p:nvPicPr>
        <p:blipFill rotWithShape="1">
          <a:blip r:embed="rId2">
            <a:extLst>
              <a:ext uri="{28A0092B-C50C-407E-A947-70E740481C1C}">
                <a14:useLocalDpi xmlns:a14="http://schemas.microsoft.com/office/drawing/2010/main" val="0"/>
              </a:ext>
            </a:extLst>
          </a:blip>
          <a:srcRect b="2848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2.bp.blogspot.com/-wTypg3CD25I/U1FrK0NVeGI/AAAAAAAAVmM/6HisV2nMca8/s1600/3.+Eun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048000"/>
            <a:ext cx="5034162" cy="3640328"/>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3314" name="Picture 2" descr="http://1.bp.blogspot.com/-4XBIF3vt6dw/UqSS4xsJO0I/AAAAAAAAScA/2U7FIcMr2n0/s1600/depositphotos_8076397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3224" y="0"/>
            <a:ext cx="2390776" cy="23907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1143000" y="1699753"/>
            <a:ext cx="4419600" cy="1219200"/>
          </a:xfrm>
          <a:prstGeom prst="wedgeRoundRectCallout">
            <a:avLst>
              <a:gd name="adj1" fmla="val 95330"/>
              <a:gd name="adj2" fmla="val -80479"/>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bg1"/>
                </a:solidFill>
                <a:effectLst>
                  <a:glow rad="101600">
                    <a:schemeClr val="tx1">
                      <a:alpha val="60000"/>
                    </a:schemeClr>
                  </a:glow>
                </a:effectLst>
              </a:rPr>
              <a:t>	"Go near and overtake this chariot." </a:t>
            </a:r>
            <a:endParaRPr lang="en-US" sz="3200" b="1" dirty="0">
              <a:solidFill>
                <a:schemeClr val="bg1"/>
              </a:solidFill>
              <a:effectLst>
                <a:glow rad="101600">
                  <a:schemeClr val="tx1">
                    <a:alpha val="60000"/>
                  </a:schemeClr>
                </a:glow>
              </a:effectLst>
            </a:endParaRPr>
          </a:p>
        </p:txBody>
      </p:sp>
      <p:sp>
        <p:nvSpPr>
          <p:cNvPr id="6" name="Rectangle 5"/>
          <p:cNvSpPr/>
          <p:nvPr/>
        </p:nvSpPr>
        <p:spPr>
          <a:xfrm>
            <a:off x="685800" y="933778"/>
            <a:ext cx="5943935" cy="523220"/>
          </a:xfrm>
          <a:prstGeom prst="rect">
            <a:avLst/>
          </a:prstGeom>
        </p:spPr>
        <p:txBody>
          <a:bodyPr wrap="none">
            <a:spAutoFit/>
          </a:bodyPr>
          <a:lstStyle/>
          <a:p>
            <a:r>
              <a:rPr lang="en-US" sz="2800" b="1" dirty="0" smtClean="0">
                <a:solidFill>
                  <a:schemeClr val="bg1"/>
                </a:solidFill>
                <a:effectLst>
                  <a:glow rad="101600">
                    <a:schemeClr val="tx1">
                      <a:alpha val="60000"/>
                    </a:schemeClr>
                  </a:glow>
                </a:effectLst>
              </a:rPr>
              <a:t>Act 8:29  </a:t>
            </a:r>
            <a:r>
              <a:rPr lang="en-US" sz="2800" b="1" u="sng" dirty="0" smtClean="0">
                <a:solidFill>
                  <a:schemeClr val="bg1"/>
                </a:solidFill>
                <a:effectLst>
                  <a:glow rad="101600">
                    <a:schemeClr val="tx1">
                      <a:alpha val="60000"/>
                    </a:schemeClr>
                  </a:glow>
                </a:effectLst>
              </a:rPr>
              <a:t>Then the Spirit said to Philip</a:t>
            </a:r>
            <a:r>
              <a:rPr lang="en-US" sz="2800" b="1" dirty="0" smtClean="0">
                <a:solidFill>
                  <a:schemeClr val="bg1"/>
                </a:solidFill>
                <a:effectLst>
                  <a:glow rad="101600">
                    <a:schemeClr val="tx1">
                      <a:alpha val="60000"/>
                    </a:schemeClr>
                  </a:glow>
                </a:effectLst>
              </a:rPr>
              <a:t>, </a:t>
            </a:r>
            <a:endParaRPr lang="en-US" sz="2800" dirty="0"/>
          </a:p>
        </p:txBody>
      </p:sp>
      <p:sp>
        <p:nvSpPr>
          <p:cNvPr id="7" name="TextBox 6"/>
          <p:cNvSpPr txBox="1"/>
          <p:nvPr/>
        </p:nvSpPr>
        <p:spPr>
          <a:xfrm>
            <a:off x="0" y="0"/>
            <a:ext cx="6858000" cy="646331"/>
          </a:xfrm>
          <a:prstGeom prst="rect">
            <a:avLst/>
          </a:prstGeom>
          <a:noFill/>
        </p:spPr>
        <p:txBody>
          <a:bodyPr wrap="square" rtlCol="0">
            <a:spAutoFit/>
          </a:bodyPr>
          <a:lstStyle/>
          <a:p>
            <a:pPr algn="ctr"/>
            <a:r>
              <a:rPr lang="en-US" sz="3600" b="1" dirty="0" smtClean="0">
                <a:solidFill>
                  <a:schemeClr val="bg1"/>
                </a:solidFill>
                <a:effectLst>
                  <a:glow rad="101600">
                    <a:schemeClr val="tx1">
                      <a:alpha val="60000"/>
                    </a:schemeClr>
                  </a:glow>
                </a:effectLst>
              </a:rPr>
              <a:t>A Word From The Holy Spirit</a:t>
            </a:r>
            <a:endParaRPr lang="en-US" sz="36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1464367147"/>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0"/>
                                        <p:tgtEl>
                                          <p:spTgt spid="13314"/>
                                        </p:tgtEl>
                                      </p:cBhvr>
                                    </p:animEffect>
                                  </p:childTnLst>
                                </p:cTn>
                              </p:par>
                            </p:childTnLst>
                          </p:cTn>
                        </p:par>
                        <p:par>
                          <p:cTn id="8" fill="hold">
                            <p:stCondLst>
                              <p:cond delay="6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studyebs.org/wp-content/uploads/2014/01/acts.jpg"/>
          <p:cNvPicPr>
            <a:picLocks noChangeAspect="1" noChangeArrowheads="1"/>
          </p:cNvPicPr>
          <p:nvPr/>
        </p:nvPicPr>
        <p:blipFill rotWithShape="1">
          <a:blip r:embed="rId2">
            <a:extLst>
              <a:ext uri="{28A0092B-C50C-407E-A947-70E740481C1C}">
                <a14:useLocalDpi xmlns:a14="http://schemas.microsoft.com/office/drawing/2010/main" val="0"/>
              </a:ext>
            </a:extLst>
          </a:blip>
          <a:srcRect b="2848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 y="838200"/>
            <a:ext cx="9144000" cy="1569660"/>
          </a:xfrm>
          <a:prstGeom prst="rect">
            <a:avLst/>
          </a:prstGeom>
        </p:spPr>
        <p:txBody>
          <a:bodyPr wrap="square">
            <a:spAutoFit/>
          </a:bodyPr>
          <a:lstStyle/>
          <a:p>
            <a:r>
              <a:rPr lang="en-US" sz="3200" dirty="0" smtClean="0">
                <a:solidFill>
                  <a:schemeClr val="bg1"/>
                </a:solidFill>
                <a:effectLst>
                  <a:glow rad="101600">
                    <a:schemeClr val="tx1">
                      <a:alpha val="60000"/>
                    </a:schemeClr>
                  </a:glow>
                </a:effectLst>
              </a:rPr>
              <a:t>	</a:t>
            </a:r>
            <a:r>
              <a:rPr lang="en-US" sz="3200" b="1" dirty="0" smtClean="0">
                <a:solidFill>
                  <a:schemeClr val="bg1"/>
                </a:solidFill>
                <a:effectLst>
                  <a:glow rad="101600">
                    <a:schemeClr val="tx1">
                      <a:alpha val="60000"/>
                    </a:schemeClr>
                  </a:glow>
                </a:effectLst>
              </a:rPr>
              <a:t>Act </a:t>
            </a:r>
            <a:r>
              <a:rPr lang="en-US" sz="3200" b="1" dirty="0">
                <a:solidFill>
                  <a:schemeClr val="bg1"/>
                </a:solidFill>
                <a:effectLst>
                  <a:glow rad="101600">
                    <a:schemeClr val="tx1">
                      <a:alpha val="60000"/>
                    </a:schemeClr>
                  </a:glow>
                </a:effectLst>
              </a:rPr>
              <a:t>8:30  So Philip ran to him, and heard him reading the prophet Isaiah, and said, "Do you understand what you are reading?" </a:t>
            </a:r>
          </a:p>
        </p:txBody>
      </p:sp>
      <p:pic>
        <p:nvPicPr>
          <p:cNvPr id="3" name="Picture 4" descr="http://1.bp.blogspot.com/-VzoeLPYJ1Fs/U1FrLuE_xKI/AAAAAAAAVmU/LfnDXDabscY/s1600/4.+come+sit.jpg"/>
          <p:cNvPicPr>
            <a:picLocks noChangeAspect="1" noChangeArrowheads="1"/>
          </p:cNvPicPr>
          <p:nvPr/>
        </p:nvPicPr>
        <p:blipFill rotWithShape="1">
          <a:blip r:embed="rId3">
            <a:extLst>
              <a:ext uri="{28A0092B-C50C-407E-A947-70E740481C1C}">
                <a14:useLocalDpi xmlns:a14="http://schemas.microsoft.com/office/drawing/2010/main" val="0"/>
              </a:ext>
            </a:extLst>
          </a:blip>
          <a:srcRect l="4801" t="3242" r="1743" b="3703"/>
          <a:stretch/>
        </p:blipFill>
        <p:spPr bwMode="auto">
          <a:xfrm>
            <a:off x="2047494" y="2667000"/>
            <a:ext cx="5238750" cy="38290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 y="0"/>
            <a:ext cx="9150096" cy="646331"/>
          </a:xfrm>
          <a:prstGeom prst="rect">
            <a:avLst/>
          </a:prstGeom>
          <a:noFill/>
        </p:spPr>
        <p:txBody>
          <a:bodyPr wrap="square" rtlCol="0">
            <a:spAutoFit/>
          </a:bodyPr>
          <a:lstStyle/>
          <a:p>
            <a:pPr algn="ctr"/>
            <a:r>
              <a:rPr lang="en-US" sz="3600" b="1" dirty="0" smtClean="0">
                <a:solidFill>
                  <a:schemeClr val="bg1"/>
                </a:solidFill>
                <a:effectLst>
                  <a:glow rad="101600">
                    <a:schemeClr val="tx1">
                      <a:alpha val="60000"/>
                    </a:schemeClr>
                  </a:glow>
                </a:effectLst>
              </a:rPr>
              <a:t>Philip’s Prompt Response</a:t>
            </a:r>
            <a:endParaRPr lang="en-US" sz="36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3596138082"/>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studyebs.org/wp-content/uploads/2014/01/acts.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42922"/>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336" y="584776"/>
            <a:ext cx="9144000" cy="3816429"/>
          </a:xfrm>
          <a:prstGeom prst="rect">
            <a:avLst/>
          </a:prstGeom>
        </p:spPr>
        <p:txBody>
          <a:bodyPr wrap="square">
            <a:spAutoFit/>
          </a:bodyPr>
          <a:lstStyle/>
          <a:p>
            <a:r>
              <a:rPr lang="en-US" sz="2800" b="1" dirty="0" smtClean="0">
                <a:solidFill>
                  <a:schemeClr val="bg1"/>
                </a:solidFill>
                <a:effectLst>
                  <a:glow rad="101600">
                    <a:schemeClr val="tx1">
                      <a:alpha val="60000"/>
                    </a:schemeClr>
                  </a:glow>
                </a:effectLst>
              </a:rPr>
              <a:t>	Act </a:t>
            </a:r>
            <a:r>
              <a:rPr lang="en-US" sz="2800" b="1" dirty="0">
                <a:solidFill>
                  <a:schemeClr val="bg1"/>
                </a:solidFill>
                <a:effectLst>
                  <a:glow rad="101600">
                    <a:schemeClr val="tx1">
                      <a:alpha val="60000"/>
                    </a:schemeClr>
                  </a:glow>
                </a:effectLst>
              </a:rPr>
              <a:t>8:31-33  And he said, "How can I, unless someone guides me?" And he asked Philip to come up and sit with him.  (32)  The place in the Scripture which he read was this: </a:t>
            </a:r>
            <a:r>
              <a:rPr lang="en-US" sz="2800" i="1" dirty="0" smtClean="0">
                <a:solidFill>
                  <a:schemeClr val="bg1"/>
                </a:solidFill>
                <a:effectLst>
                  <a:glow rad="101600">
                    <a:schemeClr val="tx1">
                      <a:alpha val="60000"/>
                    </a:schemeClr>
                  </a:glow>
                </a:effectLst>
              </a:rPr>
              <a:t>"he was led as a sheep to the slaughter; and as a lamb before its shearer is silent, so he opened not his mouth.  (33)  in his humiliation his justice was taken away, and who will declare his generation? for his life is taken from the earth.“ (see Isaiah 53:7,8</a:t>
            </a:r>
            <a:r>
              <a:rPr lang="en-US" sz="2800" b="1" dirty="0" smtClean="0">
                <a:solidFill>
                  <a:schemeClr val="bg1"/>
                </a:solidFill>
                <a:effectLst>
                  <a:glow rad="101600">
                    <a:schemeClr val="tx1">
                      <a:alpha val="60000"/>
                    </a:schemeClr>
                  </a:glow>
                </a:effectLst>
              </a:rPr>
              <a:t>)</a:t>
            </a:r>
            <a:endParaRPr lang="en-US" sz="2800" b="1" dirty="0">
              <a:solidFill>
                <a:schemeClr val="bg1"/>
              </a:solidFill>
              <a:effectLst>
                <a:glow rad="101600">
                  <a:schemeClr val="tx1">
                    <a:alpha val="60000"/>
                  </a:schemeClr>
                </a:glow>
              </a:effectLst>
            </a:endParaRPr>
          </a:p>
          <a:p>
            <a:endParaRPr lang="en-US" dirty="0"/>
          </a:p>
        </p:txBody>
      </p:sp>
      <p:pic>
        <p:nvPicPr>
          <p:cNvPr id="6" name="Picture 2" descr="http://ministry-to-children.com/wp-content/uploads/2013/05/Philip-Acts-8-1024x5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840" y="3735299"/>
            <a:ext cx="5500568" cy="305109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336" y="1"/>
            <a:ext cx="9144000" cy="584775"/>
          </a:xfrm>
          <a:prstGeom prst="rect">
            <a:avLst/>
          </a:prstGeom>
          <a:noFill/>
        </p:spPr>
        <p:txBody>
          <a:bodyPr wrap="square" rtlCol="0">
            <a:spAutoFit/>
          </a:bodyPr>
          <a:lstStyle/>
          <a:p>
            <a:pPr algn="ctr"/>
            <a:r>
              <a:rPr lang="en-US" sz="3200" b="1" dirty="0" smtClean="0">
                <a:solidFill>
                  <a:schemeClr val="bg1"/>
                </a:solidFill>
                <a:effectLst>
                  <a:glow rad="101600">
                    <a:schemeClr val="tx1">
                      <a:alpha val="60000"/>
                    </a:schemeClr>
                  </a:glow>
                </a:effectLst>
              </a:rPr>
              <a:t>They Can Only Believe If Told</a:t>
            </a:r>
            <a:endParaRPr lang="en-US" sz="32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3791632928"/>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studyebs.org/wp-content/uploads/2014/01/acts.jpg"/>
          <p:cNvPicPr>
            <a:picLocks noChangeAspect="1" noChangeArrowheads="1"/>
          </p:cNvPicPr>
          <p:nvPr/>
        </p:nvPicPr>
        <p:blipFill rotWithShape="1">
          <a:blip r:embed="rId2">
            <a:extLst>
              <a:ext uri="{28A0092B-C50C-407E-A947-70E740481C1C}">
                <a14:useLocalDpi xmlns:a14="http://schemas.microsoft.com/office/drawing/2010/main" val="0"/>
              </a:ext>
            </a:extLst>
          </a:blip>
          <a:srcRect b="28482"/>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85800"/>
            <a:ext cx="9144000" cy="1815882"/>
          </a:xfrm>
          <a:prstGeom prst="rect">
            <a:avLst/>
          </a:prstGeom>
        </p:spPr>
        <p:txBody>
          <a:bodyPr wrap="square">
            <a:spAutoFit/>
          </a:bodyPr>
          <a:lstStyle/>
          <a:p>
            <a:r>
              <a:rPr lang="en-US" sz="2800" b="1" dirty="0" smtClean="0">
                <a:solidFill>
                  <a:schemeClr val="bg1"/>
                </a:solidFill>
                <a:effectLst>
                  <a:glow rad="101600">
                    <a:schemeClr val="tx1">
                      <a:alpha val="60000"/>
                    </a:schemeClr>
                  </a:glow>
                </a:effectLst>
              </a:rPr>
              <a:t>	Act </a:t>
            </a:r>
            <a:r>
              <a:rPr lang="en-US" sz="2800" b="1" dirty="0">
                <a:solidFill>
                  <a:schemeClr val="bg1"/>
                </a:solidFill>
                <a:effectLst>
                  <a:glow rad="101600">
                    <a:schemeClr val="tx1">
                      <a:alpha val="60000"/>
                    </a:schemeClr>
                  </a:glow>
                </a:effectLst>
              </a:rPr>
              <a:t>8:34  So the eunuch answered Philip and said, "I ask you, of whom does the prophet say this, of himself or of some other man</a:t>
            </a:r>
            <a:r>
              <a:rPr lang="en-US" sz="2800" b="1" dirty="0" smtClean="0">
                <a:solidFill>
                  <a:schemeClr val="bg1"/>
                </a:solidFill>
                <a:effectLst>
                  <a:glow rad="101600">
                    <a:schemeClr val="tx1">
                      <a:alpha val="60000"/>
                    </a:schemeClr>
                  </a:glow>
                </a:effectLst>
              </a:rPr>
              <a:t>?“ Act </a:t>
            </a:r>
            <a:r>
              <a:rPr lang="en-US" sz="2800" b="1" dirty="0">
                <a:solidFill>
                  <a:schemeClr val="bg1"/>
                </a:solidFill>
                <a:effectLst>
                  <a:glow rad="101600">
                    <a:schemeClr val="tx1">
                      <a:alpha val="60000"/>
                    </a:schemeClr>
                  </a:glow>
                </a:effectLst>
              </a:rPr>
              <a:t>8:35  Then Philip opened his mouth, and beginning at this Scripture, preached Jesus to him</a:t>
            </a:r>
            <a:r>
              <a:rPr lang="en-US" sz="2800" b="1" dirty="0" smtClean="0">
                <a:solidFill>
                  <a:schemeClr val="bg1"/>
                </a:solidFill>
                <a:effectLst>
                  <a:glow rad="101600">
                    <a:schemeClr val="tx1">
                      <a:alpha val="60000"/>
                    </a:schemeClr>
                  </a:glow>
                </a:effectLst>
              </a:rPr>
              <a:t>.</a:t>
            </a:r>
            <a:endParaRPr lang="en-US" sz="2800" b="1" dirty="0">
              <a:solidFill>
                <a:schemeClr val="bg1"/>
              </a:solidFill>
              <a:effectLst>
                <a:glow rad="101600">
                  <a:schemeClr val="tx1">
                    <a:alpha val="60000"/>
                  </a:schemeClr>
                </a:glow>
              </a:effectLst>
            </a:endParaRPr>
          </a:p>
        </p:txBody>
      </p:sp>
      <p:pic>
        <p:nvPicPr>
          <p:cNvPr id="10242" name="Picture 2" descr="http://ministry-to-children.com/wp-content/uploads/2013/05/Philip-Acts-8-1024x5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809" y="2743200"/>
            <a:ext cx="6206382" cy="344260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9144000" cy="584775"/>
          </a:xfrm>
          <a:prstGeom prst="rect">
            <a:avLst/>
          </a:prstGeom>
          <a:noFill/>
        </p:spPr>
        <p:txBody>
          <a:bodyPr wrap="square" rtlCol="0">
            <a:spAutoFit/>
          </a:bodyPr>
          <a:lstStyle/>
          <a:p>
            <a:pPr algn="ctr"/>
            <a:r>
              <a:rPr lang="en-US" sz="3200" b="1" dirty="0" smtClean="0">
                <a:solidFill>
                  <a:schemeClr val="bg1"/>
                </a:solidFill>
                <a:effectLst>
                  <a:glow rad="101600">
                    <a:schemeClr val="tx1">
                      <a:alpha val="60000"/>
                    </a:schemeClr>
                  </a:glow>
                </a:effectLst>
              </a:rPr>
              <a:t>Jesus, The Centrality Of Our Message</a:t>
            </a:r>
            <a:endParaRPr lang="en-US" sz="32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2523211447"/>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studyebs.org/wp-content/uploads/2014/01/acts.jpg"/>
          <p:cNvPicPr>
            <a:picLocks noChangeAspect="1" noChangeArrowheads="1"/>
          </p:cNvPicPr>
          <p:nvPr/>
        </p:nvPicPr>
        <p:blipFill rotWithShape="1">
          <a:blip r:embed="rId2">
            <a:extLst>
              <a:ext uri="{28A0092B-C50C-407E-A947-70E740481C1C}">
                <a14:useLocalDpi xmlns:a14="http://schemas.microsoft.com/office/drawing/2010/main" val="0"/>
              </a:ext>
            </a:extLst>
          </a:blip>
          <a:srcRect b="34421"/>
          <a:stretch/>
        </p:blipFill>
        <p:spPr bwMode="auto">
          <a:xfrm>
            <a:off x="3048" y="1"/>
            <a:ext cx="9144000" cy="69172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816" y="685800"/>
            <a:ext cx="9144000" cy="2954655"/>
          </a:xfrm>
          <a:prstGeom prst="rect">
            <a:avLst/>
          </a:prstGeom>
        </p:spPr>
        <p:txBody>
          <a:bodyPr wrap="square">
            <a:spAutoFit/>
          </a:bodyPr>
          <a:lstStyle/>
          <a:p>
            <a:pPr algn="ctr"/>
            <a:r>
              <a:rPr lang="en-US" sz="2800" b="1" dirty="0" smtClean="0">
                <a:solidFill>
                  <a:schemeClr val="bg1"/>
                </a:solidFill>
                <a:effectLst>
                  <a:glow rad="101600">
                    <a:schemeClr val="tx1">
                      <a:alpha val="60000"/>
                    </a:schemeClr>
                  </a:glow>
                </a:effectLst>
              </a:rPr>
              <a:t>	Act </a:t>
            </a:r>
            <a:r>
              <a:rPr lang="en-US" sz="2800" b="1" dirty="0">
                <a:solidFill>
                  <a:schemeClr val="bg1"/>
                </a:solidFill>
                <a:effectLst>
                  <a:glow rad="101600">
                    <a:schemeClr val="tx1">
                      <a:alpha val="60000"/>
                    </a:schemeClr>
                  </a:glow>
                </a:effectLst>
              </a:rPr>
              <a:t>8:36-37  Now as they went down the road, they came to some water. And the eunuch said, "See, </a:t>
            </a:r>
            <a:r>
              <a:rPr lang="en-US" sz="2800" b="1" i="1" dirty="0">
                <a:solidFill>
                  <a:schemeClr val="bg1"/>
                </a:solidFill>
                <a:effectLst>
                  <a:glow rad="101600">
                    <a:schemeClr val="tx1">
                      <a:alpha val="60000"/>
                    </a:schemeClr>
                  </a:glow>
                </a:effectLst>
              </a:rPr>
              <a:t>here is</a:t>
            </a:r>
            <a:r>
              <a:rPr lang="en-US" sz="2800" b="1" dirty="0">
                <a:solidFill>
                  <a:schemeClr val="bg1"/>
                </a:solidFill>
                <a:effectLst>
                  <a:glow rad="101600">
                    <a:schemeClr val="tx1">
                      <a:alpha val="60000"/>
                    </a:schemeClr>
                  </a:glow>
                </a:effectLst>
              </a:rPr>
              <a:t> water. What hinders me from being baptized?"  (37)  Then Philip said, "If you believe with all your heart, you may." And he answered and said, "I believe that Jesus Christ is the Son of God."</a:t>
            </a:r>
          </a:p>
          <a:p>
            <a:endParaRPr lang="en-US" dirty="0"/>
          </a:p>
        </p:txBody>
      </p:sp>
      <p:pic>
        <p:nvPicPr>
          <p:cNvPr id="3" name="Picture 6" descr="http://1.bp.blogspot.com/-EbPC5fnYGqY/U1FrNOWpOUI/AAAAAAAAVmo/wvYmId_ITnE/s1600/5.+w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352799"/>
            <a:ext cx="4672240" cy="3378613"/>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9218" name="Picture 2" descr="http://www.brokenbreadclub.com/wp-content/uploads/2015/03/Head-Versus-Heart-554x2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
            <a:ext cx="1796394" cy="843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 y="1"/>
            <a:ext cx="9140952" cy="584775"/>
          </a:xfrm>
          <a:prstGeom prst="rect">
            <a:avLst/>
          </a:prstGeom>
          <a:noFill/>
        </p:spPr>
        <p:txBody>
          <a:bodyPr wrap="square" rtlCol="0">
            <a:spAutoFit/>
          </a:bodyPr>
          <a:lstStyle/>
          <a:p>
            <a:r>
              <a:rPr lang="en-US" sz="3200" b="1" dirty="0" smtClean="0">
                <a:solidFill>
                  <a:schemeClr val="bg1"/>
                </a:solidFill>
                <a:effectLst>
                  <a:glow rad="101600">
                    <a:schemeClr val="tx1">
                      <a:alpha val="60000"/>
                    </a:schemeClr>
                  </a:glow>
                </a:effectLst>
              </a:rPr>
              <a:t>                The Right Kind Of Faith            ?</a:t>
            </a:r>
            <a:endParaRPr lang="en-US" sz="3200" b="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1698324136"/>
      </p:ext>
    </p:extLst>
  </p:cSld>
  <p:clrMapOvr>
    <a:masterClrMapping/>
  </p:clrMapOvr>
  <mc:AlternateContent xmlns:mc="http://schemas.openxmlformats.org/markup-compatibility/2006" xmlns:p14="http://schemas.microsoft.com/office/powerpoint/2010/main">
    <mc:Choice Requires="p14">
      <p:transition spd="slow" p14:dur="1400" advTm="8093">
        <p14:ripple/>
      </p:transition>
    </mc:Choice>
    <mc:Fallback xmlns="">
      <p:transition spd="slow" advTm="8093">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5937</TotalTime>
  <Words>186</Words>
  <Application>Microsoft Office PowerPoint</Application>
  <PresentationFormat>On-screen Show (4:3)</PresentationFormat>
  <Paragraphs>24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From Joy to the Desert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Joy to the Desert</dc:title>
  <dc:creator>Tony</dc:creator>
  <cp:lastModifiedBy>Sabrina</cp:lastModifiedBy>
  <cp:revision>41</cp:revision>
  <dcterms:created xsi:type="dcterms:W3CDTF">2016-05-17T17:48:42Z</dcterms:created>
  <dcterms:modified xsi:type="dcterms:W3CDTF">2016-05-22T02:20:22Z</dcterms:modified>
</cp:coreProperties>
</file>