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3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1B40A1-98DD-4331-8500-2839D35A6B1D}" type="datetimeFigureOut">
              <a:rPr lang="en-US" smtClean="0"/>
              <a:t>6/12/2016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76B84B-D325-46A0-8612-03097E15CDD0}" type="slidenum">
              <a:rPr lang="en-US" smtClean="0"/>
              <a:t>‹#›</a:t>
            </a:fld>
            <a:endParaRPr lang="en-US"/>
          </a:p>
        </p:txBody>
      </p:sp>
    </p:spTree>
    <p:extLst>
      <p:ext uri="{BB962C8B-B14F-4D97-AF65-F5344CB8AC3E}">
        <p14:creationId xmlns:p14="http://schemas.microsoft.com/office/powerpoint/2010/main" val="388169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one asked him to fast. No food or water – One can</a:t>
            </a:r>
            <a:r>
              <a:rPr lang="en-US" baseline="0" dirty="0" smtClean="0"/>
              <a:t> handle food easily for three days – but water – close to maximum time – Moses 40 days – </a:t>
            </a:r>
            <a:r>
              <a:rPr lang="en-US" baseline="0" smtClean="0"/>
              <a:t>supernaturally sustained</a:t>
            </a:r>
            <a:endParaRPr lang="en-US"/>
          </a:p>
        </p:txBody>
      </p:sp>
      <p:sp>
        <p:nvSpPr>
          <p:cNvPr id="4" name="Slide Number Placeholder 3"/>
          <p:cNvSpPr>
            <a:spLocks noGrp="1"/>
          </p:cNvSpPr>
          <p:nvPr>
            <p:ph type="sldNum" sz="quarter" idx="10"/>
          </p:nvPr>
        </p:nvSpPr>
        <p:spPr/>
        <p:txBody>
          <a:bodyPr/>
          <a:lstStyle/>
          <a:p>
            <a:fld id="{4476B84B-D325-46A0-8612-03097E15CDD0}" type="slidenum">
              <a:rPr lang="en-US" smtClean="0"/>
              <a:t>1</a:t>
            </a:fld>
            <a:endParaRPr lang="en-US"/>
          </a:p>
        </p:txBody>
      </p:sp>
    </p:spTree>
    <p:extLst>
      <p:ext uri="{BB962C8B-B14F-4D97-AF65-F5344CB8AC3E}">
        <p14:creationId xmlns:p14="http://schemas.microsoft.com/office/powerpoint/2010/main" val="1031146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didn’t God send Saul to Ananias?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4476B84B-D325-46A0-8612-03097E15CDD0}" type="slidenum">
              <a:rPr lang="en-US" smtClean="0"/>
              <a:t>2</a:t>
            </a:fld>
            <a:endParaRPr lang="en-US"/>
          </a:p>
        </p:txBody>
      </p:sp>
    </p:spTree>
    <p:extLst>
      <p:ext uri="{BB962C8B-B14F-4D97-AF65-F5344CB8AC3E}">
        <p14:creationId xmlns:p14="http://schemas.microsoft.com/office/powerpoint/2010/main" val="22827661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9A0DC81-EB5A-4068-8964-78F8AC92E290}"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45708861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0DC81-EB5A-4068-8964-78F8AC92E290}"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200785955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0DC81-EB5A-4068-8964-78F8AC92E290}"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2236176555"/>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A0DC81-EB5A-4068-8964-78F8AC92E290}"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256048277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A0DC81-EB5A-4068-8964-78F8AC92E290}" type="datetimeFigureOut">
              <a:rPr lang="en-US" smtClean="0"/>
              <a:t>6/12/2016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19421337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9A0DC81-EB5A-4068-8964-78F8AC92E290}" type="datetimeFigureOut">
              <a:rPr lang="en-US" smtClean="0"/>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387951266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9A0DC81-EB5A-4068-8964-78F8AC92E290}" type="datetimeFigureOut">
              <a:rPr lang="en-US" smtClean="0"/>
              <a:t>6/12/2016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75900705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9A0DC81-EB5A-4068-8964-78F8AC92E290}" type="datetimeFigureOut">
              <a:rPr lang="en-US" smtClean="0"/>
              <a:t>6/12/2016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52671863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A0DC81-EB5A-4068-8964-78F8AC92E290}" type="datetimeFigureOut">
              <a:rPr lang="en-US" smtClean="0"/>
              <a:t>6/12/2016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78266815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0DC81-EB5A-4068-8964-78F8AC92E290}" type="datetimeFigureOut">
              <a:rPr lang="en-US" smtClean="0"/>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34335705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A0DC81-EB5A-4068-8964-78F8AC92E290}" type="datetimeFigureOut">
              <a:rPr lang="en-US" smtClean="0"/>
              <a:t>6/12/2016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1D1C1-406F-42EF-948E-C718EBD87A83}" type="slidenum">
              <a:rPr lang="en-US" smtClean="0"/>
              <a:t>‹#›</a:t>
            </a:fld>
            <a:endParaRPr lang="en-US"/>
          </a:p>
        </p:txBody>
      </p:sp>
    </p:spTree>
    <p:extLst>
      <p:ext uri="{BB962C8B-B14F-4D97-AF65-F5344CB8AC3E}">
        <p14:creationId xmlns:p14="http://schemas.microsoft.com/office/powerpoint/2010/main" val="120720021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0DC81-EB5A-4068-8964-78F8AC92E290}" type="datetimeFigureOut">
              <a:rPr lang="en-US" smtClean="0"/>
              <a:t>6/12/2016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1D1C1-406F-42EF-948E-C718EBD87A83}" type="slidenum">
              <a:rPr lang="en-US" smtClean="0"/>
              <a:t>‹#›</a:t>
            </a:fld>
            <a:endParaRPr lang="en-US"/>
          </a:p>
        </p:txBody>
      </p:sp>
    </p:spTree>
    <p:extLst>
      <p:ext uri="{BB962C8B-B14F-4D97-AF65-F5344CB8AC3E}">
        <p14:creationId xmlns:p14="http://schemas.microsoft.com/office/powerpoint/2010/main" val="2446476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wp.production.patheos.com/blogs/filmchat/files/2015/03/ad-Batch02_15_AnaniasOfDamascus_0.jpg"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p.production.patheos.com/blogs/filmchat/files/2015/03/ad-Batch02_15_AnaniasOfDamascus_0.jpg"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p.production.patheos.com/blogs/filmchat/files/2015/03/ad-Batch02_15_AnaniasOfDamascus_0.jpg" TargetMode="External"/><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 Id="rId5" Type="http://schemas.openxmlformats.org/officeDocument/2006/relationships/image" Target="../media/image13.jpeg"/><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219200"/>
            <a:ext cx="9161585" cy="2554545"/>
          </a:xfrm>
          <a:prstGeom prst="rect">
            <a:avLst/>
          </a:prstGeom>
        </p:spPr>
        <p:txBody>
          <a:bodyPr wrap="square">
            <a:spAutoFit/>
          </a:bodyPr>
          <a:lstStyle/>
          <a:p>
            <a:pPr algn="ctr"/>
            <a:r>
              <a:rPr lang="en-US" sz="3200" b="1" dirty="0">
                <a:solidFill>
                  <a:schemeClr val="bg1"/>
                </a:solidFill>
              </a:rPr>
              <a:t>Act 9:8  Then Saul arose from the ground, and when his eyes were opened he saw no one. But they led him by the hand and brought </a:t>
            </a:r>
            <a:r>
              <a:rPr lang="en-US" sz="3200" b="1" i="1" dirty="0">
                <a:solidFill>
                  <a:schemeClr val="bg1"/>
                </a:solidFill>
              </a:rPr>
              <a:t>him</a:t>
            </a:r>
            <a:r>
              <a:rPr lang="en-US" sz="3200" b="1" dirty="0">
                <a:solidFill>
                  <a:schemeClr val="bg1"/>
                </a:solidFill>
              </a:rPr>
              <a:t> into Damascus. </a:t>
            </a:r>
            <a:r>
              <a:rPr lang="en-US" sz="3200" b="1" dirty="0" smtClean="0">
                <a:solidFill>
                  <a:schemeClr val="bg1"/>
                </a:solidFill>
              </a:rPr>
              <a:t>9  </a:t>
            </a:r>
            <a:r>
              <a:rPr lang="en-US" sz="3200" b="1" dirty="0">
                <a:solidFill>
                  <a:schemeClr val="bg1"/>
                </a:solidFill>
              </a:rPr>
              <a:t>And he was three days without sight, and neither ate nor drank. </a:t>
            </a:r>
          </a:p>
        </p:txBody>
      </p:sp>
      <p:pic>
        <p:nvPicPr>
          <p:cNvPr id="4" name="Picture 2" descr="http://www.christianitytoday.com/images/60105.jpeg?w=640"/>
          <p:cNvPicPr>
            <a:picLocks noChangeAspect="1" noChangeArrowheads="1"/>
          </p:cNvPicPr>
          <p:nvPr/>
        </p:nvPicPr>
        <p:blipFill rotWithShape="1">
          <a:blip r:embed="rId3">
            <a:extLst>
              <a:ext uri="{28A0092B-C50C-407E-A947-70E740481C1C}">
                <a14:useLocalDpi xmlns:a14="http://schemas.microsoft.com/office/drawing/2010/main" val="0"/>
              </a:ext>
            </a:extLst>
          </a:blip>
          <a:srcRect l="34060" r="24387"/>
          <a:stretch/>
        </p:blipFill>
        <p:spPr bwMode="auto">
          <a:xfrm>
            <a:off x="3493671" y="3965331"/>
            <a:ext cx="2139069" cy="28956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43962" y="0"/>
            <a:ext cx="9161585" cy="707886"/>
          </a:xfrm>
          <a:prstGeom prst="rect">
            <a:avLst/>
          </a:prstGeom>
          <a:noFill/>
        </p:spPr>
        <p:txBody>
          <a:bodyPr wrap="square" rtlCol="0">
            <a:spAutoFit/>
          </a:bodyPr>
          <a:lstStyle/>
          <a:p>
            <a:pPr algn="ctr"/>
            <a:r>
              <a:rPr lang="en-US" sz="4000" b="1" dirty="0" smtClean="0">
                <a:solidFill>
                  <a:schemeClr val="bg1"/>
                </a:solidFill>
              </a:rPr>
              <a:t> Saul, Persecutor to Preacher</a:t>
            </a:r>
            <a:endParaRPr lang="en-US" sz="4000" b="1" dirty="0">
              <a:solidFill>
                <a:schemeClr val="bg1"/>
              </a:solidFill>
            </a:endParaRPr>
          </a:p>
        </p:txBody>
      </p:sp>
    </p:spTree>
    <p:extLst>
      <p:ext uri="{BB962C8B-B14F-4D97-AF65-F5344CB8AC3E}">
        <p14:creationId xmlns:p14="http://schemas.microsoft.com/office/powerpoint/2010/main" val="3347924074"/>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57200"/>
            <a:ext cx="9144000" cy="3539430"/>
          </a:xfrm>
          <a:prstGeom prst="rect">
            <a:avLst/>
          </a:prstGeom>
        </p:spPr>
        <p:txBody>
          <a:bodyPr wrap="square">
            <a:spAutoFit/>
          </a:bodyPr>
          <a:lstStyle/>
          <a:p>
            <a:r>
              <a:rPr lang="en-US" sz="2800" dirty="0">
                <a:solidFill>
                  <a:schemeClr val="bg1"/>
                </a:solidFill>
              </a:rPr>
              <a:t>Act 9:10-12  Now there was a </a:t>
            </a:r>
            <a:r>
              <a:rPr lang="en-US" sz="2800" b="1" u="sng" dirty="0">
                <a:solidFill>
                  <a:schemeClr val="bg1"/>
                </a:solidFill>
              </a:rPr>
              <a:t>certain disciple </a:t>
            </a:r>
            <a:r>
              <a:rPr lang="en-US" sz="2800" dirty="0">
                <a:solidFill>
                  <a:schemeClr val="bg1"/>
                </a:solidFill>
              </a:rPr>
              <a:t>at Damascus named </a:t>
            </a:r>
            <a:r>
              <a:rPr lang="en-US" sz="2800" b="1" u="sng" dirty="0">
                <a:solidFill>
                  <a:schemeClr val="bg1"/>
                </a:solidFill>
              </a:rPr>
              <a:t>Ananias</a:t>
            </a:r>
            <a:r>
              <a:rPr lang="en-US" sz="2800" dirty="0">
                <a:solidFill>
                  <a:schemeClr val="bg1"/>
                </a:solidFill>
              </a:rPr>
              <a:t>; and to him </a:t>
            </a:r>
            <a:r>
              <a:rPr lang="en-US" sz="2800" b="1" u="sng" dirty="0">
                <a:solidFill>
                  <a:schemeClr val="bg1"/>
                </a:solidFill>
              </a:rPr>
              <a:t>the Lord said in a vision</a:t>
            </a:r>
            <a:r>
              <a:rPr lang="en-US" sz="2800" dirty="0">
                <a:solidFill>
                  <a:schemeClr val="bg1"/>
                </a:solidFill>
              </a:rPr>
              <a:t>, "Ananias." And he said, "Here I am, Lord."  (11)  So the Lord </a:t>
            </a:r>
            <a:r>
              <a:rPr lang="en-US" sz="2800" i="1" dirty="0">
                <a:solidFill>
                  <a:schemeClr val="bg1"/>
                </a:solidFill>
              </a:rPr>
              <a:t>said</a:t>
            </a:r>
            <a:r>
              <a:rPr lang="en-US" sz="2800" dirty="0">
                <a:solidFill>
                  <a:schemeClr val="bg1"/>
                </a:solidFill>
              </a:rPr>
              <a:t> to him, "Arise and go to the street called Straight, </a:t>
            </a:r>
            <a:r>
              <a:rPr lang="en-US" sz="2800" b="1" u="sng" dirty="0">
                <a:solidFill>
                  <a:schemeClr val="bg1"/>
                </a:solidFill>
              </a:rPr>
              <a:t>and inquire </a:t>
            </a:r>
            <a:r>
              <a:rPr lang="en-US" sz="2800" dirty="0">
                <a:solidFill>
                  <a:schemeClr val="bg1"/>
                </a:solidFill>
              </a:rPr>
              <a:t>at the house of Judas </a:t>
            </a:r>
            <a:r>
              <a:rPr lang="en-US" sz="2800" b="1" u="sng" dirty="0">
                <a:solidFill>
                  <a:schemeClr val="bg1"/>
                </a:solidFill>
              </a:rPr>
              <a:t>for </a:t>
            </a:r>
            <a:r>
              <a:rPr lang="en-US" sz="2800" b="1" i="1" u="sng" dirty="0">
                <a:solidFill>
                  <a:schemeClr val="bg1"/>
                </a:solidFill>
              </a:rPr>
              <a:t>one</a:t>
            </a:r>
            <a:r>
              <a:rPr lang="en-US" sz="2800" b="1" u="sng" dirty="0">
                <a:solidFill>
                  <a:schemeClr val="bg1"/>
                </a:solidFill>
              </a:rPr>
              <a:t> called Saul</a:t>
            </a:r>
            <a:r>
              <a:rPr lang="en-US" sz="2800" dirty="0">
                <a:solidFill>
                  <a:schemeClr val="bg1"/>
                </a:solidFill>
              </a:rPr>
              <a:t> of Tarsus, for behold, he is praying.  (12)  </a:t>
            </a:r>
            <a:r>
              <a:rPr lang="en-US" sz="2800" b="1" u="sng" dirty="0">
                <a:solidFill>
                  <a:schemeClr val="bg1"/>
                </a:solidFill>
              </a:rPr>
              <a:t>And in a vision </a:t>
            </a:r>
            <a:r>
              <a:rPr lang="en-US" sz="2800" dirty="0">
                <a:solidFill>
                  <a:schemeClr val="bg1"/>
                </a:solidFill>
              </a:rPr>
              <a:t>he </a:t>
            </a:r>
            <a:r>
              <a:rPr lang="en-US" sz="2800" u="sng" dirty="0">
                <a:solidFill>
                  <a:schemeClr val="bg1"/>
                </a:solidFill>
              </a:rPr>
              <a:t>has seen a man named Ananias</a:t>
            </a:r>
            <a:r>
              <a:rPr lang="en-US" sz="2800" dirty="0">
                <a:solidFill>
                  <a:schemeClr val="bg1"/>
                </a:solidFill>
              </a:rPr>
              <a:t> coming </a:t>
            </a:r>
            <a:r>
              <a:rPr lang="en-US" sz="2800" u="sng" dirty="0">
                <a:solidFill>
                  <a:schemeClr val="bg1"/>
                </a:solidFill>
              </a:rPr>
              <a:t>in and putting </a:t>
            </a:r>
            <a:r>
              <a:rPr lang="en-US" sz="2800" i="1" u="sng" dirty="0">
                <a:solidFill>
                  <a:schemeClr val="bg1"/>
                </a:solidFill>
              </a:rPr>
              <a:t>his</a:t>
            </a:r>
            <a:r>
              <a:rPr lang="en-US" sz="2800" u="sng" dirty="0">
                <a:solidFill>
                  <a:schemeClr val="bg1"/>
                </a:solidFill>
              </a:rPr>
              <a:t> hand on him, so that he might receive his sight</a:t>
            </a:r>
            <a:r>
              <a:rPr lang="en-US" sz="2800" u="sng" dirty="0" smtClean="0">
                <a:solidFill>
                  <a:schemeClr val="bg1"/>
                </a:solidFill>
              </a:rPr>
              <a:t>."</a:t>
            </a:r>
            <a:endParaRPr lang="en-US" sz="2800" u="sng" dirty="0">
              <a:solidFill>
                <a:schemeClr val="bg1"/>
              </a:solidFill>
            </a:endParaRPr>
          </a:p>
        </p:txBody>
      </p:sp>
      <p:pic>
        <p:nvPicPr>
          <p:cNvPr id="1026" name="Picture 2" descr="http://www.christianitytoday.com/images/60105.jpeg?w=640"/>
          <p:cNvPicPr>
            <a:picLocks noChangeAspect="1" noChangeArrowheads="1"/>
          </p:cNvPicPr>
          <p:nvPr/>
        </p:nvPicPr>
        <p:blipFill rotWithShape="1">
          <a:blip r:embed="rId3">
            <a:extLst>
              <a:ext uri="{28A0092B-C50C-407E-A947-70E740481C1C}">
                <a14:useLocalDpi xmlns:a14="http://schemas.microsoft.com/office/drawing/2010/main" val="0"/>
              </a:ext>
            </a:extLst>
          </a:blip>
          <a:srcRect l="34060" r="24387"/>
          <a:stretch/>
        </p:blipFill>
        <p:spPr bwMode="auto">
          <a:xfrm>
            <a:off x="6934201" y="3878814"/>
            <a:ext cx="2104178" cy="284836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Nick Sidi Is Ananias of Damascus">
            <a:hlinkClick r:id="rId4"/>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39519"/>
          <a:stretch/>
        </p:blipFill>
        <p:spPr bwMode="auto">
          <a:xfrm flipH="1">
            <a:off x="0" y="3996630"/>
            <a:ext cx="2472254" cy="286136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0" y="0"/>
            <a:ext cx="9144000" cy="584775"/>
          </a:xfrm>
          <a:prstGeom prst="rect">
            <a:avLst/>
          </a:prstGeom>
          <a:noFill/>
        </p:spPr>
        <p:txBody>
          <a:bodyPr wrap="square" rtlCol="0">
            <a:spAutoFit/>
          </a:bodyPr>
          <a:lstStyle/>
          <a:p>
            <a:pPr algn="ctr"/>
            <a:r>
              <a:rPr lang="en-US" sz="3200" b="1" dirty="0" smtClean="0">
                <a:solidFill>
                  <a:schemeClr val="bg1"/>
                </a:solidFill>
              </a:rPr>
              <a:t>Vision to Vision They Face Each </a:t>
            </a:r>
            <a:r>
              <a:rPr lang="en-US" dirty="0" smtClean="0"/>
              <a:t>Other</a:t>
            </a:r>
            <a:endParaRPr lang="en-US" dirty="0"/>
          </a:p>
        </p:txBody>
      </p:sp>
      <p:pic>
        <p:nvPicPr>
          <p:cNvPr id="1032" name="Picture 8" descr="http://s3.tvequals.com/tv/up/2015/05/The-Road-To-Damascus-26-550x826.jp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l="14901" t="4183" r="16327" b="50000"/>
          <a:stretch/>
        </p:blipFill>
        <p:spPr bwMode="auto">
          <a:xfrm>
            <a:off x="2605585" y="4191226"/>
            <a:ext cx="838200" cy="838634"/>
          </a:xfrm>
          <a:prstGeom prst="ellipse">
            <a:avLst/>
          </a:prstGeom>
          <a:ln>
            <a:noFill/>
          </a:ln>
          <a:effectLst>
            <a:glow rad="749300">
              <a:srgbClr val="FFFF00">
                <a:alpha val="48000"/>
              </a:srgbClr>
            </a:glow>
            <a:softEdge rad="215900"/>
          </a:effectLst>
          <a:extLst>
            <a:ext uri="{909E8E84-426E-40DD-AFC4-6F175D3DCCD1}">
              <a14:hiddenFill xmlns:a14="http://schemas.microsoft.com/office/drawing/2010/main">
                <a:solidFill>
                  <a:srgbClr val="FFFFFF"/>
                </a:solidFill>
              </a14:hiddenFill>
            </a:ext>
          </a:extLst>
        </p:spPr>
      </p:pic>
      <p:pic>
        <p:nvPicPr>
          <p:cNvPr id="15" name="Picture 4" descr="Nick Sidi Is Ananias of Damascus">
            <a:hlinkClick r:id="rId4"/>
          </p:cNvPr>
          <p:cNvPicPr>
            <a:picLocks noChangeAspect="1" noChangeArrowheads="1"/>
          </p:cNvPicPr>
          <p:nvPr/>
        </p:nvPicPr>
        <p:blipFill rotWithShape="1">
          <a:blip r:embed="rId7" cstate="print">
            <a:extLst>
              <a:ext uri="{28A0092B-C50C-407E-A947-70E740481C1C}">
                <a14:useLocalDpi xmlns:a14="http://schemas.microsoft.com/office/drawing/2010/main" val="0"/>
              </a:ext>
            </a:extLst>
          </a:blip>
          <a:srcRect l="39519"/>
          <a:stretch/>
        </p:blipFill>
        <p:spPr bwMode="auto">
          <a:xfrm flipH="1">
            <a:off x="5638799" y="4068457"/>
            <a:ext cx="936735" cy="1084171"/>
          </a:xfrm>
          <a:prstGeom prst="ellipse">
            <a:avLst/>
          </a:prstGeom>
          <a:ln>
            <a:noFill/>
          </a:ln>
          <a:effectLst>
            <a:glow rad="622300">
              <a:schemeClr val="bg2">
                <a:alpha val="51000"/>
              </a:schemeClr>
            </a:glow>
            <a:softEdge rad="1397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71607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569766"/>
            <a:ext cx="9144000" cy="2092881"/>
          </a:xfrm>
          <a:prstGeom prst="rect">
            <a:avLst/>
          </a:prstGeom>
        </p:spPr>
        <p:txBody>
          <a:bodyPr wrap="square">
            <a:spAutoFit/>
          </a:bodyPr>
          <a:lstStyle/>
          <a:p>
            <a:r>
              <a:rPr lang="en-US" sz="2800" b="1" dirty="0">
                <a:solidFill>
                  <a:schemeClr val="bg1"/>
                </a:solidFill>
              </a:rPr>
              <a:t>Act 9:13-14  Then Ananias answered, "Lord, I have heard from many about this man, how much harm he has done to Your saints in Jerusalem.  (14)  And here he has authority from the chief priests to bind all who call on Your name."</a:t>
            </a:r>
          </a:p>
          <a:p>
            <a:endParaRPr lang="en-US" dirty="0"/>
          </a:p>
        </p:txBody>
      </p:sp>
      <p:sp>
        <p:nvSpPr>
          <p:cNvPr id="3" name="TextBox 2"/>
          <p:cNvSpPr txBox="1"/>
          <p:nvPr/>
        </p:nvSpPr>
        <p:spPr>
          <a:xfrm>
            <a:off x="0" y="0"/>
            <a:ext cx="9144000" cy="584775"/>
          </a:xfrm>
          <a:prstGeom prst="rect">
            <a:avLst/>
          </a:prstGeom>
          <a:noFill/>
        </p:spPr>
        <p:txBody>
          <a:bodyPr wrap="square" rtlCol="0">
            <a:spAutoFit/>
          </a:bodyPr>
          <a:lstStyle/>
          <a:p>
            <a:pPr algn="ctr"/>
            <a:r>
              <a:rPr lang="en-US" sz="3200" b="1" dirty="0" smtClean="0"/>
              <a:t>Bad News Travels Fast</a:t>
            </a:r>
            <a:endParaRPr lang="en-US" sz="3200" b="1" dirty="0"/>
          </a:p>
        </p:txBody>
      </p:sp>
      <p:pic>
        <p:nvPicPr>
          <p:cNvPr id="4" name="Picture 4" descr="Nick Sidi Is Ananias of Damascus">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519"/>
          <a:stretch/>
        </p:blipFill>
        <p:spPr bwMode="auto">
          <a:xfrm flipH="1">
            <a:off x="2854726" y="2664726"/>
            <a:ext cx="3621068" cy="419099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http://s3.tvequals.com/tv/up/2015/05/The-Road-To-Damascus-26-550x826.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901" t="4183" r="16327" b="50000"/>
          <a:stretch/>
        </p:blipFill>
        <p:spPr bwMode="auto">
          <a:xfrm>
            <a:off x="1295400" y="2819400"/>
            <a:ext cx="1066800" cy="1067352"/>
          </a:xfrm>
          <a:prstGeom prst="ellipse">
            <a:avLst/>
          </a:prstGeom>
          <a:ln>
            <a:noFill/>
          </a:ln>
          <a:effectLst>
            <a:glow rad="749300">
              <a:srgbClr val="FFFF00">
                <a:alpha val="48000"/>
              </a:srgbClr>
            </a:glow>
            <a:softEdge rad="2159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64272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523220"/>
          </a:xfrm>
          <a:prstGeom prst="rect">
            <a:avLst/>
          </a:prstGeom>
        </p:spPr>
        <p:txBody>
          <a:bodyPr wrap="square">
            <a:spAutoFit/>
          </a:bodyPr>
          <a:lstStyle/>
          <a:p>
            <a:r>
              <a:rPr lang="en-US" sz="2800" dirty="0">
                <a:solidFill>
                  <a:schemeClr val="bg1"/>
                </a:solidFill>
              </a:rPr>
              <a:t>Act 9:15  But the Lord said to him, </a:t>
            </a:r>
            <a:r>
              <a:rPr lang="en-US" sz="2800" dirty="0" smtClean="0">
                <a:solidFill>
                  <a:schemeClr val="bg1"/>
                </a:solidFill>
              </a:rPr>
              <a:t>"</a:t>
            </a:r>
            <a:endParaRPr lang="en-US" sz="2800" dirty="0">
              <a:solidFill>
                <a:schemeClr val="bg1"/>
              </a:solidFill>
            </a:endParaRPr>
          </a:p>
        </p:txBody>
      </p:sp>
      <p:pic>
        <p:nvPicPr>
          <p:cNvPr id="3" name="Picture 4" descr="Nick Sidi Is Ananias of Damascus">
            <a:hlinkClick r:id="rId2"/>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9519"/>
          <a:stretch/>
        </p:blipFill>
        <p:spPr bwMode="auto">
          <a:xfrm flipH="1">
            <a:off x="7010400" y="4394273"/>
            <a:ext cx="2133600" cy="24694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http://s3.tvequals.com/tv/up/2015/05/The-Road-To-Damascus-26-550x826.jp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4901" t="4183" r="16327" b="50000"/>
          <a:stretch/>
        </p:blipFill>
        <p:spPr bwMode="auto">
          <a:xfrm>
            <a:off x="457200" y="788434"/>
            <a:ext cx="1066800" cy="1067352"/>
          </a:xfrm>
          <a:prstGeom prst="ellipse">
            <a:avLst/>
          </a:prstGeom>
          <a:ln>
            <a:noFill/>
          </a:ln>
          <a:effectLst>
            <a:glow rad="749300">
              <a:srgbClr val="FFFF00">
                <a:alpha val="48000"/>
              </a:srgbClr>
            </a:glow>
            <a:softEdge rad="215900"/>
          </a:effectLst>
          <a:extLst>
            <a:ext uri="{909E8E84-426E-40DD-AFC4-6F175D3DCCD1}">
              <a14:hiddenFill xmlns:a14="http://schemas.microsoft.com/office/drawing/2010/main">
                <a:solidFill>
                  <a:srgbClr val="FFFFFF"/>
                </a:solidFill>
              </a14:hiddenFill>
            </a:ext>
          </a:extLst>
        </p:spPr>
      </p:pic>
      <p:sp>
        <p:nvSpPr>
          <p:cNvPr id="6" name="Rounded Rectangular Callout 5"/>
          <p:cNvSpPr/>
          <p:nvPr/>
        </p:nvSpPr>
        <p:spPr>
          <a:xfrm>
            <a:off x="3659875" y="1066800"/>
            <a:ext cx="5257800" cy="2547013"/>
          </a:xfrm>
          <a:prstGeom prst="wedgeRoundRectCallout">
            <a:avLst>
              <a:gd name="adj1" fmla="val -84567"/>
              <a:gd name="adj2" fmla="val -31217"/>
              <a:gd name="adj3" fmla="val 16667"/>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1" dirty="0">
                <a:solidFill>
                  <a:schemeClr val="bg1"/>
                </a:solidFill>
              </a:rPr>
              <a:t>Go, for he is a chosen vessel of Mine to bear My name before Gentiles, kings, and the children of Israel. 16  For I will show him how many things he must suffer for My name's sake." </a:t>
            </a:r>
          </a:p>
        </p:txBody>
      </p:sp>
    </p:spTree>
    <p:extLst>
      <p:ext uri="{BB962C8B-B14F-4D97-AF65-F5344CB8AC3E}">
        <p14:creationId xmlns:p14="http://schemas.microsoft.com/office/powerpoint/2010/main" val="201526051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247317"/>
          </a:xfrm>
          <a:prstGeom prst="rect">
            <a:avLst/>
          </a:prstGeom>
        </p:spPr>
        <p:txBody>
          <a:bodyPr wrap="square">
            <a:spAutoFit/>
          </a:bodyPr>
          <a:lstStyle/>
          <a:p>
            <a:r>
              <a:rPr lang="en-US" sz="2800" b="1" dirty="0" smtClean="0">
                <a:solidFill>
                  <a:schemeClr val="bg1"/>
                </a:solidFill>
              </a:rPr>
              <a:t>Act </a:t>
            </a:r>
            <a:r>
              <a:rPr lang="en-US" sz="2800" b="1" dirty="0">
                <a:solidFill>
                  <a:schemeClr val="bg1"/>
                </a:solidFill>
              </a:rPr>
              <a:t>9:17-19  And Ananias went his way and entered the house; and laying his hands on him he said, "Brother Saul, the Lord Jesus, who appeared to you on the road as you came, has sent me that </a:t>
            </a:r>
            <a:r>
              <a:rPr lang="en-US" sz="2800" b="1" u="sng" dirty="0">
                <a:solidFill>
                  <a:schemeClr val="bg1"/>
                </a:solidFill>
              </a:rPr>
              <a:t>you may receive your sight</a:t>
            </a:r>
            <a:r>
              <a:rPr lang="en-US" sz="2800" b="1" dirty="0">
                <a:solidFill>
                  <a:schemeClr val="bg1"/>
                </a:solidFill>
              </a:rPr>
              <a:t> and </a:t>
            </a:r>
            <a:r>
              <a:rPr lang="en-US" sz="2800" b="1" u="sng" dirty="0">
                <a:solidFill>
                  <a:schemeClr val="bg1"/>
                </a:solidFill>
              </a:rPr>
              <a:t>be filled with the Holy Spirit</a:t>
            </a:r>
            <a:r>
              <a:rPr lang="en-US" sz="2800" b="1" dirty="0" smtClean="0">
                <a:solidFill>
                  <a:schemeClr val="bg1"/>
                </a:solidFill>
              </a:rPr>
              <a:t>."  (18)  Immediately there fell from his eyes </a:t>
            </a:r>
            <a:r>
              <a:rPr lang="en-US" sz="2800" b="1" i="1" dirty="0" smtClean="0">
                <a:solidFill>
                  <a:schemeClr val="bg1"/>
                </a:solidFill>
              </a:rPr>
              <a:t>something</a:t>
            </a:r>
            <a:r>
              <a:rPr lang="en-US" sz="2800" b="1" dirty="0" smtClean="0">
                <a:solidFill>
                  <a:schemeClr val="bg1"/>
                </a:solidFill>
              </a:rPr>
              <a:t> like scales, and he received his sight at once; and he arose and was baptized.  (19)  So when he </a:t>
            </a:r>
            <a:r>
              <a:rPr lang="en-US" sz="2800" dirty="0" smtClean="0"/>
              <a:t>had </a:t>
            </a:r>
            <a:r>
              <a:rPr lang="en-US" sz="2800" dirty="0" smtClean="0">
                <a:solidFill>
                  <a:schemeClr val="bg1"/>
                </a:solidFill>
              </a:rPr>
              <a:t>received food, he was strengthened. Then Saul spent some days with the disciples at Damascus.</a:t>
            </a:r>
          </a:p>
          <a:p>
            <a:endParaRPr lang="en-US" dirty="0"/>
          </a:p>
        </p:txBody>
      </p:sp>
      <p:pic>
        <p:nvPicPr>
          <p:cNvPr id="2052" name="Picture 4" descr="http://19q7gmw4bz23cjym12ywkg22.wpengine.netdna-cdn.com/wp-content/uploads/2015/06/06_NUP_166628_0006.jpg"/>
          <p:cNvPicPr>
            <a:picLocks noChangeAspect="1" noChangeArrowheads="1"/>
          </p:cNvPicPr>
          <p:nvPr/>
        </p:nvPicPr>
        <p:blipFill rotWithShape="1">
          <a:blip r:embed="rId2">
            <a:extLst>
              <a:ext uri="{28A0092B-C50C-407E-A947-70E740481C1C}">
                <a14:useLocalDpi xmlns:a14="http://schemas.microsoft.com/office/drawing/2010/main" val="0"/>
              </a:ext>
            </a:extLst>
          </a:blip>
          <a:srcRect l="34403" t="8696" r="33248" b="30374"/>
          <a:stretch/>
        </p:blipFill>
        <p:spPr bwMode="auto">
          <a:xfrm>
            <a:off x="0" y="4071204"/>
            <a:ext cx="2628729" cy="2786796"/>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tvequals.com/wp-content/uploads/2015/05/The-Road-To-Damascus-25-550x310.jpg"/>
          <p:cNvPicPr>
            <a:picLocks noChangeAspect="1" noChangeArrowheads="1"/>
          </p:cNvPicPr>
          <p:nvPr/>
        </p:nvPicPr>
        <p:blipFill rotWithShape="1">
          <a:blip r:embed="rId3">
            <a:extLst>
              <a:ext uri="{28A0092B-C50C-407E-A947-70E740481C1C}">
                <a14:useLocalDpi xmlns:a14="http://schemas.microsoft.com/office/drawing/2010/main" val="0"/>
              </a:ext>
            </a:extLst>
          </a:blip>
          <a:srcRect l="24543"/>
          <a:stretch/>
        </p:blipFill>
        <p:spPr bwMode="auto">
          <a:xfrm>
            <a:off x="2619937" y="4071204"/>
            <a:ext cx="3730805" cy="2786796"/>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http://1.bp.blogspot.com/-4XBIF3vt6dw/UqSS4xsJO0I/AAAAAAAAScA/2U7FIcMr2n0/s1600/depositphotos_8076397_s.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800" y="5076684"/>
            <a:ext cx="824767" cy="82476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8" name="Picture 10" descr="http://sonomachristianhome.com/wp-content/uploads/2015/05/03_NUP_166624_0089.jpg"/>
          <p:cNvPicPr>
            <a:picLocks noChangeAspect="1" noChangeArrowheads="1"/>
          </p:cNvPicPr>
          <p:nvPr/>
        </p:nvPicPr>
        <p:blipFill rotWithShape="1">
          <a:blip r:embed="rId5">
            <a:extLst>
              <a:ext uri="{28A0092B-C50C-407E-A947-70E740481C1C}">
                <a14:useLocalDpi xmlns:a14="http://schemas.microsoft.com/office/drawing/2010/main" val="0"/>
              </a:ext>
            </a:extLst>
          </a:blip>
          <a:srcRect l="23173" r="13710"/>
          <a:stretch/>
        </p:blipFill>
        <p:spPr bwMode="auto">
          <a:xfrm>
            <a:off x="6019800" y="4071204"/>
            <a:ext cx="3150782" cy="27867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06053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1" y="0"/>
            <a:ext cx="6705599" cy="1815882"/>
          </a:xfrm>
          <a:prstGeom prst="rect">
            <a:avLst/>
          </a:prstGeom>
        </p:spPr>
        <p:txBody>
          <a:bodyPr wrap="square">
            <a:spAutoFit/>
          </a:bodyPr>
          <a:lstStyle/>
          <a:p>
            <a:r>
              <a:rPr lang="en-US" sz="2800" dirty="0">
                <a:solidFill>
                  <a:schemeClr val="bg1"/>
                </a:solidFill>
              </a:rPr>
              <a:t>Act </a:t>
            </a:r>
            <a:r>
              <a:rPr lang="en-US" sz="2800" dirty="0" smtClean="0">
                <a:solidFill>
                  <a:schemeClr val="bg1"/>
                </a:solidFill>
              </a:rPr>
              <a:t>9:20  </a:t>
            </a:r>
            <a:r>
              <a:rPr lang="en-US" sz="2800" dirty="0">
                <a:solidFill>
                  <a:schemeClr val="bg1"/>
                </a:solidFill>
              </a:rPr>
              <a:t>Immediately he preached the Christ in the synagogues, that He is the Son of God. </a:t>
            </a:r>
            <a:r>
              <a:rPr lang="en-US" sz="2800" dirty="0" smtClean="0">
                <a:solidFill>
                  <a:schemeClr val="bg1"/>
                </a:solidFill>
              </a:rPr>
              <a:t>(21)  Then all who heard were amazed, and said, </a:t>
            </a:r>
          </a:p>
        </p:txBody>
      </p:sp>
      <p:sp>
        <p:nvSpPr>
          <p:cNvPr id="4" name="Equal 3"/>
          <p:cNvSpPr/>
          <p:nvPr/>
        </p:nvSpPr>
        <p:spPr>
          <a:xfrm>
            <a:off x="2945423" y="5867400"/>
            <a:ext cx="914400" cy="914400"/>
          </a:xfrm>
          <a:prstGeom prst="mathEqual">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Rectangle 4"/>
          <p:cNvSpPr/>
          <p:nvPr/>
        </p:nvSpPr>
        <p:spPr>
          <a:xfrm>
            <a:off x="3886200" y="5542085"/>
            <a:ext cx="5257800"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The Christ</a:t>
            </a:r>
            <a:endParaRPr lang="en-US" sz="8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074" name="Picture 2" descr="http://2.bp.blogspot.com/-M-8gs41bmEU/U1QRXPtfPpI/AAAAAAAAVsM/i7cGnRX1tZw/s1600/1.+Paul+preaching.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2438400" cy="1763268"/>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0515" y="5534561"/>
            <a:ext cx="3048000" cy="1323439"/>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8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Jesus</a:t>
            </a:r>
            <a:endParaRPr lang="en-US" sz="8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076" name="Picture 4" descr="http://1.bp.blogspot.com/-gd3x1PTpX70/UI29TZ5P00I/AAAAAAAAENs/EY5tOljyz7U/s200/Jew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209800"/>
            <a:ext cx="1614540" cy="1162470"/>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2931" y="1883094"/>
            <a:ext cx="7388470" cy="1815882"/>
          </a:xfrm>
          <a:prstGeom prst="rect">
            <a:avLst/>
          </a:prstGeom>
        </p:spPr>
        <p:txBody>
          <a:bodyPr wrap="square">
            <a:spAutoFit/>
          </a:bodyPr>
          <a:lstStyle/>
          <a:p>
            <a:r>
              <a:rPr lang="en-US" sz="2800" dirty="0" smtClean="0">
                <a:solidFill>
                  <a:schemeClr val="bg1"/>
                </a:solidFill>
              </a:rPr>
              <a:t>	"Is this not he who destroyed those who called on this name in Jerusalem, and has come here for that purpose, so that he might bring them bound to the chief priests ?" </a:t>
            </a:r>
            <a:endParaRPr lang="en-US" sz="2800" dirty="0">
              <a:solidFill>
                <a:schemeClr val="bg1"/>
              </a:solidFill>
            </a:endParaRPr>
          </a:p>
        </p:txBody>
      </p:sp>
      <p:sp>
        <p:nvSpPr>
          <p:cNvPr id="9" name="Rectangle 8"/>
          <p:cNvSpPr/>
          <p:nvPr/>
        </p:nvSpPr>
        <p:spPr>
          <a:xfrm>
            <a:off x="2248939" y="3824349"/>
            <a:ext cx="5979039" cy="1815882"/>
          </a:xfrm>
          <a:prstGeom prst="rect">
            <a:avLst/>
          </a:prstGeom>
        </p:spPr>
        <p:txBody>
          <a:bodyPr wrap="square">
            <a:spAutoFit/>
          </a:bodyPr>
          <a:lstStyle/>
          <a:p>
            <a:r>
              <a:rPr lang="en-US" sz="2800" dirty="0" smtClean="0">
                <a:solidFill>
                  <a:schemeClr val="bg1"/>
                </a:solidFill>
              </a:rPr>
              <a:t> 	(22)  But Saul increased all the more in strength, and confounded the Jews who dwelt in Damascus, proving that this </a:t>
            </a:r>
            <a:r>
              <a:rPr lang="en-US" sz="2800" i="1" dirty="0" smtClean="0">
                <a:solidFill>
                  <a:schemeClr val="bg1"/>
                </a:solidFill>
              </a:rPr>
              <a:t>Jesus</a:t>
            </a:r>
            <a:r>
              <a:rPr lang="en-US" sz="2800" dirty="0" smtClean="0">
                <a:solidFill>
                  <a:schemeClr val="bg1"/>
                </a:solidFill>
              </a:rPr>
              <a:t> is the Christ.</a:t>
            </a:r>
            <a:endParaRPr lang="en-US" sz="2800" dirty="0">
              <a:solidFill>
                <a:schemeClr val="bg1"/>
              </a:solidFill>
            </a:endParaRPr>
          </a:p>
        </p:txBody>
      </p:sp>
      <p:pic>
        <p:nvPicPr>
          <p:cNvPr id="3078" name="Picture 6" descr="https://idynamo.files.wordpress.com/2011/09/zzzweinsteinsimcha.jpg"/>
          <p:cNvPicPr>
            <a:picLocks noChangeAspect="1" noChangeArrowheads="1"/>
          </p:cNvPicPr>
          <p:nvPr/>
        </p:nvPicPr>
        <p:blipFill rotWithShape="1">
          <a:blip r:embed="rId4" cstate="print">
            <a:biLevel thresh="50000"/>
            <a:extLst>
              <a:ext uri="{28A0092B-C50C-407E-A947-70E740481C1C}">
                <a14:useLocalDpi xmlns:a14="http://schemas.microsoft.com/office/drawing/2010/main" val="0"/>
              </a:ext>
            </a:extLst>
          </a:blip>
          <a:srcRect l="12531" r="16254" b="18172"/>
          <a:stretch/>
        </p:blipFill>
        <p:spPr bwMode="auto">
          <a:xfrm>
            <a:off x="8001000" y="3903063"/>
            <a:ext cx="952500" cy="1632258"/>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https://fivefoldministryireland.files.wordpress.com/2014/05/the-conversion-of-saul.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5" y="3864255"/>
            <a:ext cx="2269454" cy="1677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62301166"/>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5727</TotalTime>
  <Words>468</Words>
  <Application>Microsoft Office PowerPoint</Application>
  <PresentationFormat>On-screen Show (4:3)</PresentationFormat>
  <Paragraphs>18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Tony</dc:creator>
  <cp:lastModifiedBy>Tony</cp:lastModifiedBy>
  <cp:revision>17</cp:revision>
  <dcterms:created xsi:type="dcterms:W3CDTF">2016-06-07T20:16:39Z</dcterms:created>
  <dcterms:modified xsi:type="dcterms:W3CDTF">2016-06-12T14:08:17Z</dcterms:modified>
</cp:coreProperties>
</file>