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8" r:id="rId4"/>
    <p:sldId id="261" r:id="rId5"/>
    <p:sldId id="263" r:id="rId6"/>
    <p:sldId id="264" r:id="rId7"/>
    <p:sldId id="265" r:id="rId8"/>
    <p:sldId id="266" r:id="rId9"/>
    <p:sldId id="267" r:id="rId10"/>
    <p:sldId id="270"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78" y="-2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EB672-DCD3-4757-8C68-9CBF0DCE6B0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318588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EB672-DCD3-4757-8C68-9CBF0DCE6B0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134387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EB672-DCD3-4757-8C68-9CBF0DCE6B0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82992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EB672-DCD3-4757-8C68-9CBF0DCE6B0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116946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FEB672-DCD3-4757-8C68-9CBF0DCE6B0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83206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FEB672-DCD3-4757-8C68-9CBF0DCE6B02}"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154957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EB672-DCD3-4757-8C68-9CBF0DCE6B02}"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95679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FEB672-DCD3-4757-8C68-9CBF0DCE6B02}"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216781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EB672-DCD3-4757-8C68-9CBF0DCE6B02}"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263155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EB672-DCD3-4757-8C68-9CBF0DCE6B02}"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180420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FEB672-DCD3-4757-8C68-9CBF0DCE6B02}"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283C9-7D1B-49CD-B193-A420F808AF3B}" type="slidenum">
              <a:rPr lang="en-US" smtClean="0"/>
              <a:t>‹#›</a:t>
            </a:fld>
            <a:endParaRPr lang="en-US"/>
          </a:p>
        </p:txBody>
      </p:sp>
    </p:spTree>
    <p:extLst>
      <p:ext uri="{BB962C8B-B14F-4D97-AF65-F5344CB8AC3E}">
        <p14:creationId xmlns:p14="http://schemas.microsoft.com/office/powerpoint/2010/main" val="149456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EB672-DCD3-4757-8C68-9CBF0DCE6B02}" type="datetimeFigureOut">
              <a:rPr lang="en-US" smtClean="0"/>
              <a:t>10/30/2016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283C9-7D1B-49CD-B193-A420F808AF3B}" type="slidenum">
              <a:rPr lang="en-US" smtClean="0"/>
              <a:t>‹#›</a:t>
            </a:fld>
            <a:endParaRPr lang="en-US"/>
          </a:p>
        </p:txBody>
      </p:sp>
    </p:spTree>
    <p:extLst>
      <p:ext uri="{BB962C8B-B14F-4D97-AF65-F5344CB8AC3E}">
        <p14:creationId xmlns:p14="http://schemas.microsoft.com/office/powerpoint/2010/main" val="2333926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edia.freebibleimages.org/stories/FB_Paul_Antioch_Iconium/overview_images/003-paul-antioch-iconium.jpg?1436947799"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media.freebibleimages.org/stories/FB_Paul_Antioch_Iconium/overview_images/010-paul-antioch-iconium.jpg?1436947799" TargetMode="Externa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hyperlink" Target="http://media.freebibleimages.org/stories/FB_Paul_Antioch_Iconium/overview_images/004-paul-antioch-iconium.jpg?143694779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media.freebibleimages.org/stories/FB_Paul_Antioch_Iconium/overview_images/002-paul-antioch-iconium.jpg?1436947799" TargetMode="External"/><Relationship Id="rId3" Type="http://schemas.openxmlformats.org/officeDocument/2006/relationships/hyperlink" Target="http://media.freebibleimages.org/stories/FB_Paul_Antioch_Iconium/overview_images/003-paul-antioch-iconium.jpg?1436947799" TargetMode="External"/><Relationship Id="rId7" Type="http://schemas.openxmlformats.org/officeDocument/2006/relationships/hyperlink" Target="http://media.freebibleimages.org/stories/FB_Paul_Cyprus/overview_images/014-paul-cyprus.jpg?1436947796" TargetMode="External"/><Relationship Id="rId12" Type="http://schemas.openxmlformats.org/officeDocument/2006/relationships/image" Target="../media/image9.jpeg"/><Relationship Id="rId17" Type="http://schemas.openxmlformats.org/officeDocument/2006/relationships/image" Target="../media/image12.jpeg"/><Relationship Id="rId2" Type="http://schemas.openxmlformats.org/officeDocument/2006/relationships/image" Target="../media/image5.jpeg"/><Relationship Id="rId16" Type="http://schemas.openxmlformats.org/officeDocument/2006/relationships/hyperlink" Target="http://media.freebibleimages.org/stories/FB_Paul_Antioch_Philippi/overview_images/001-paul-antioch-philippi.jpg?1436947809" TargetMode="Externa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hyperlink" Target="http://media.freebibleimages.org/stories/FB_Paul_Cyprus/overview_images/018-paul-cyprus.jpg?1436947796" TargetMode="External"/><Relationship Id="rId5" Type="http://schemas.openxmlformats.org/officeDocument/2006/relationships/hyperlink" Target="http://media.freebibleimages.org/stories/FB_Paul_Cyprus/overview_images/019-paul-cyprus.jpg?1436947796" TargetMode="External"/><Relationship Id="rId15" Type="http://schemas.openxmlformats.org/officeDocument/2006/relationships/image" Target="../media/image11.gif"/><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hyperlink" Target="http://media.freebibleimages.org/stories/FB_Paul_Cyprus/overview_images/015-paul-cyprus.jpg?1436947796" TargetMode="External"/><Relationship Id="rId1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media.freebibleimages.org/stories/FB_Paul_Antioch_Iconium/overview_images/008-paul-antioch-iconium.jpg?143694779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edia.freebibleimages.org/stories/FB_Paul_Antioch_Iconium/overview_images/009-paul-antioch-iconium.jpg?143694779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ng.com/images/search?q=reject+&amp;view=detailv2&amp;&amp;id=6C9FDE2A771994D504E4FF8C3BABB5819DBC0076&amp;selectedIndex=8&amp;ccid=BdNCAPSJ&amp;simid=607996430635567913&amp;thid=OIP.M05d34200f489d62cc245801930721e6eo0" TargetMode="Externa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media.freebibleimages.org/stories/FB_Paul_Antioch_Iconium/overview_images/008-paul-antioch-iconium.jpg?1436947799"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76" t="7034" r="8132" b="1772"/>
          <a:stretch/>
        </p:blipFill>
        <p:spPr bwMode="auto">
          <a:xfrm>
            <a:off x="11723" y="-61381"/>
            <a:ext cx="9132277" cy="691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4605618" y="3435724"/>
            <a:ext cx="389964" cy="255494"/>
          </a:xfrm>
          <a:custGeom>
            <a:avLst/>
            <a:gdLst>
              <a:gd name="connsiteX0" fmla="*/ 389964 w 389964"/>
              <a:gd name="connsiteY0" fmla="*/ 161364 h 255494"/>
              <a:gd name="connsiteX1" fmla="*/ 322729 w 389964"/>
              <a:gd name="connsiteY1" fmla="*/ 168088 h 255494"/>
              <a:gd name="connsiteX2" fmla="*/ 302558 w 389964"/>
              <a:gd name="connsiteY2" fmla="*/ 181535 h 255494"/>
              <a:gd name="connsiteX3" fmla="*/ 282388 w 389964"/>
              <a:gd name="connsiteY3" fmla="*/ 188258 h 255494"/>
              <a:gd name="connsiteX4" fmla="*/ 242047 w 389964"/>
              <a:gd name="connsiteY4" fmla="*/ 215152 h 255494"/>
              <a:gd name="connsiteX5" fmla="*/ 201706 w 389964"/>
              <a:gd name="connsiteY5" fmla="*/ 235323 h 255494"/>
              <a:gd name="connsiteX6" fmla="*/ 161364 w 389964"/>
              <a:gd name="connsiteY6" fmla="*/ 255494 h 255494"/>
              <a:gd name="connsiteX7" fmla="*/ 87406 w 389964"/>
              <a:gd name="connsiteY7" fmla="*/ 242047 h 255494"/>
              <a:gd name="connsiteX8" fmla="*/ 73958 w 389964"/>
              <a:gd name="connsiteY8" fmla="*/ 228600 h 255494"/>
              <a:gd name="connsiteX9" fmla="*/ 47064 w 389964"/>
              <a:gd name="connsiteY9" fmla="*/ 188258 h 255494"/>
              <a:gd name="connsiteX10" fmla="*/ 33617 w 389964"/>
              <a:gd name="connsiteY10" fmla="*/ 147917 h 255494"/>
              <a:gd name="connsiteX11" fmla="*/ 26894 w 389964"/>
              <a:gd name="connsiteY11" fmla="*/ 127747 h 255494"/>
              <a:gd name="connsiteX12" fmla="*/ 13447 w 389964"/>
              <a:gd name="connsiteY12" fmla="*/ 107576 h 255494"/>
              <a:gd name="connsiteX13" fmla="*/ 0 w 389964"/>
              <a:gd name="connsiteY13" fmla="*/ 67235 h 255494"/>
              <a:gd name="connsiteX14" fmla="*/ 6723 w 389964"/>
              <a:gd name="connsiteY14" fmla="*/ 20170 h 255494"/>
              <a:gd name="connsiteX15" fmla="*/ 20170 w 389964"/>
              <a:gd name="connsiteY15" fmla="*/ 0 h 25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964" h="255494">
                <a:moveTo>
                  <a:pt x="389964" y="161364"/>
                </a:moveTo>
                <a:cubicBezTo>
                  <a:pt x="367552" y="163605"/>
                  <a:pt x="344676" y="163023"/>
                  <a:pt x="322729" y="168088"/>
                </a:cubicBezTo>
                <a:cubicBezTo>
                  <a:pt x="314855" y="169905"/>
                  <a:pt x="309786" y="177921"/>
                  <a:pt x="302558" y="181535"/>
                </a:cubicBezTo>
                <a:cubicBezTo>
                  <a:pt x="296219" y="184704"/>
                  <a:pt x="289111" y="186017"/>
                  <a:pt x="282388" y="188258"/>
                </a:cubicBezTo>
                <a:cubicBezTo>
                  <a:pt x="268941" y="197223"/>
                  <a:pt x="257379" y="210041"/>
                  <a:pt x="242047" y="215152"/>
                </a:cubicBezTo>
                <a:cubicBezTo>
                  <a:pt x="191346" y="232053"/>
                  <a:pt x="253841" y="209255"/>
                  <a:pt x="201706" y="235323"/>
                </a:cubicBezTo>
                <a:cubicBezTo>
                  <a:pt x="146028" y="263163"/>
                  <a:pt x="219176" y="216954"/>
                  <a:pt x="161364" y="255494"/>
                </a:cubicBezTo>
                <a:cubicBezTo>
                  <a:pt x="155899" y="254713"/>
                  <a:pt x="100084" y="248386"/>
                  <a:pt x="87406" y="242047"/>
                </a:cubicBezTo>
                <a:cubicBezTo>
                  <a:pt x="81736" y="239212"/>
                  <a:pt x="77762" y="233671"/>
                  <a:pt x="73958" y="228600"/>
                </a:cubicBezTo>
                <a:cubicBezTo>
                  <a:pt x="64261" y="215671"/>
                  <a:pt x="47064" y="188258"/>
                  <a:pt x="47064" y="188258"/>
                </a:cubicBezTo>
                <a:lnTo>
                  <a:pt x="33617" y="147917"/>
                </a:lnTo>
                <a:cubicBezTo>
                  <a:pt x="31376" y="141194"/>
                  <a:pt x="30825" y="133644"/>
                  <a:pt x="26894" y="127747"/>
                </a:cubicBezTo>
                <a:cubicBezTo>
                  <a:pt x="22412" y="121023"/>
                  <a:pt x="16729" y="114960"/>
                  <a:pt x="13447" y="107576"/>
                </a:cubicBezTo>
                <a:cubicBezTo>
                  <a:pt x="7690" y="94623"/>
                  <a:pt x="0" y="67235"/>
                  <a:pt x="0" y="67235"/>
                </a:cubicBezTo>
                <a:cubicBezTo>
                  <a:pt x="2241" y="51547"/>
                  <a:pt x="2169" y="35349"/>
                  <a:pt x="6723" y="20170"/>
                </a:cubicBezTo>
                <a:cubicBezTo>
                  <a:pt x="9045" y="12430"/>
                  <a:pt x="20170" y="0"/>
                  <a:pt x="20170" y="0"/>
                </a:cubicBezTo>
              </a:path>
            </a:pathLst>
          </a:cu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91000" y="3124200"/>
            <a:ext cx="1524000" cy="400110"/>
          </a:xfrm>
          <a:prstGeom prst="rect">
            <a:avLst/>
          </a:prstGeom>
          <a:noFill/>
        </p:spPr>
        <p:txBody>
          <a:bodyPr wrap="square" rtlCol="0">
            <a:spAutoFit/>
          </a:bodyPr>
          <a:lstStyle/>
          <a:p>
            <a:pPr algn="ctr"/>
            <a:r>
              <a:rPr lang="en-US" sz="2000" b="1" dirty="0" smtClean="0">
                <a:solidFill>
                  <a:schemeClr val="bg1"/>
                </a:solidFill>
              </a:rPr>
              <a:t>Asia Minor</a:t>
            </a:r>
            <a:endParaRPr lang="en-US" sz="2000" b="1" dirty="0">
              <a:solidFill>
                <a:schemeClr val="bg1"/>
              </a:solidFill>
            </a:endParaRPr>
          </a:p>
        </p:txBody>
      </p:sp>
      <p:sp>
        <p:nvSpPr>
          <p:cNvPr id="6" name="Rectangle 5"/>
          <p:cNvSpPr/>
          <p:nvPr/>
        </p:nvSpPr>
        <p:spPr>
          <a:xfrm>
            <a:off x="0" y="5834"/>
            <a:ext cx="9144000" cy="2308324"/>
          </a:xfrm>
          <a:prstGeom prst="rect">
            <a:avLst/>
          </a:prstGeom>
        </p:spPr>
        <p:txBody>
          <a:bodyPr wrap="square">
            <a:spAutoFit/>
          </a:bodyPr>
          <a:lstStyle/>
          <a:p>
            <a:pPr algn="ctr"/>
            <a:r>
              <a:rPr lang="en-US" sz="3600" b="1" dirty="0" smtClean="0">
                <a:solidFill>
                  <a:schemeClr val="bg1"/>
                </a:solidFill>
                <a:effectLst>
                  <a:glow rad="101600">
                    <a:schemeClr val="tx1">
                      <a:alpha val="60000"/>
                    </a:schemeClr>
                  </a:glow>
                </a:effectLst>
              </a:rPr>
              <a:t>Disappointment, Opportunity  </a:t>
            </a:r>
            <a:r>
              <a:rPr lang="en-US" sz="3600" b="1" dirty="0">
                <a:solidFill>
                  <a:schemeClr val="bg1"/>
                </a:solidFill>
                <a:effectLst>
                  <a:glow rad="101600">
                    <a:schemeClr val="tx1">
                      <a:alpha val="60000"/>
                    </a:schemeClr>
                  </a:glow>
                </a:effectLst>
              </a:rPr>
              <a:t>and Opposition </a:t>
            </a:r>
            <a:endParaRPr lang="en-US" sz="3600" b="1" dirty="0" smtClean="0">
              <a:solidFill>
                <a:schemeClr val="bg1"/>
              </a:solidFill>
              <a:effectLst>
                <a:glow rad="101600">
                  <a:schemeClr val="tx1">
                    <a:alpha val="60000"/>
                  </a:schemeClr>
                </a:glow>
              </a:effectLst>
            </a:endParaRPr>
          </a:p>
          <a:p>
            <a:pPr algn="ctr"/>
            <a:r>
              <a:rPr lang="en-US" sz="3600" b="1" dirty="0" smtClean="0">
                <a:solidFill>
                  <a:schemeClr val="bg1"/>
                </a:solidFill>
                <a:effectLst>
                  <a:glow rad="101600">
                    <a:schemeClr val="tx1">
                      <a:alpha val="60000"/>
                    </a:schemeClr>
                  </a:glow>
                </a:effectLst>
              </a:rPr>
              <a:t>In </a:t>
            </a:r>
            <a:r>
              <a:rPr lang="en-US" sz="3600" b="1" dirty="0">
                <a:solidFill>
                  <a:schemeClr val="bg1"/>
                </a:solidFill>
                <a:effectLst>
                  <a:glow rad="101600">
                    <a:schemeClr val="tx1">
                      <a:alpha val="60000"/>
                    </a:schemeClr>
                  </a:glow>
                </a:effectLst>
              </a:rPr>
              <a:t>Asia Minor </a:t>
            </a:r>
            <a:endParaRPr lang="en-US" sz="3600" b="1" dirty="0" smtClean="0">
              <a:solidFill>
                <a:schemeClr val="bg1"/>
              </a:solidFill>
              <a:effectLst>
                <a:glow rad="101600">
                  <a:schemeClr val="tx1">
                    <a:alpha val="60000"/>
                  </a:schemeClr>
                </a:glow>
              </a:effectLst>
            </a:endParaRPr>
          </a:p>
          <a:p>
            <a:endParaRPr lang="en-US" sz="3600" b="1" dirty="0">
              <a:solidFill>
                <a:schemeClr val="bg1"/>
              </a:solidFill>
              <a:effectLst>
                <a:glow rad="101600">
                  <a:schemeClr val="tx1">
                    <a:alpha val="60000"/>
                  </a:schemeClr>
                </a:glow>
              </a:effectLst>
            </a:endParaRPr>
          </a:p>
          <a:p>
            <a:pPr algn="ctr"/>
            <a:r>
              <a:rPr lang="en-US" sz="3600" b="1" dirty="0" smtClean="0">
                <a:solidFill>
                  <a:schemeClr val="bg1"/>
                </a:solidFill>
                <a:effectLst>
                  <a:glow rad="101600">
                    <a:schemeClr val="tx1">
                      <a:alpha val="60000"/>
                    </a:schemeClr>
                  </a:glow>
                </a:effectLst>
              </a:rPr>
              <a:t>Acts 13:14-52</a:t>
            </a:r>
            <a:endParaRPr lang="en-US" sz="3600" b="1" dirty="0">
              <a:solidFill>
                <a:schemeClr val="bg1"/>
              </a:solidFill>
              <a:effectLst>
                <a:glow rad="101600">
                  <a:schemeClr val="tx1">
                    <a:alpha val="60000"/>
                  </a:schemeClr>
                </a:glow>
              </a:effectLst>
            </a:endParaRPr>
          </a:p>
        </p:txBody>
      </p:sp>
      <p:pic>
        <p:nvPicPr>
          <p:cNvPr id="7" name="Picture 8" descr="When they landed in Perga, John Mark decided to leave Paul and Barnabas and return to Jerusalem. – Slide 3">
            <a:hlinkClick r:id="rId3" tooltip="When they landed in Perga, John Mark decided to leave Paul and Barnabas and return to Jerusalem. – Slide 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1" y="685800"/>
            <a:ext cx="1955797" cy="14668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Image result for Paul and Barnabas persecuted in antioc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695325"/>
            <a:ext cx="1968497" cy="14668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8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2246769"/>
          </a:xfrm>
          <a:prstGeom prst="rect">
            <a:avLst/>
          </a:prstGeom>
        </p:spPr>
        <p:txBody>
          <a:bodyPr wrap="square">
            <a:spAutoFit/>
          </a:bodyPr>
          <a:lstStyle/>
          <a:p>
            <a:r>
              <a:rPr lang="en-US" sz="2800" dirty="0" smtClean="0"/>
              <a:t>	</a:t>
            </a:r>
            <a:r>
              <a:rPr lang="en-US" sz="2800" b="1" dirty="0" smtClean="0"/>
              <a:t>Act </a:t>
            </a:r>
            <a:r>
              <a:rPr lang="en-US" sz="2800" b="1" dirty="0"/>
              <a:t>13:49  And the word of the Lord was being spread throughout all the region. </a:t>
            </a:r>
            <a:r>
              <a:rPr lang="en-US" sz="2800" b="1" dirty="0" smtClean="0"/>
              <a:t>50  </a:t>
            </a:r>
            <a:r>
              <a:rPr lang="en-US" sz="2800" b="1" dirty="0"/>
              <a:t>But the Jews stirred up the devout and prominent women and the chief men of the city, </a:t>
            </a:r>
            <a:r>
              <a:rPr lang="en-US" sz="2800" b="1" u="sng" dirty="0"/>
              <a:t>raised up persecution </a:t>
            </a:r>
            <a:r>
              <a:rPr lang="en-US" sz="2800" b="1" dirty="0"/>
              <a:t>against Paul and Barnabas, and </a:t>
            </a:r>
            <a:r>
              <a:rPr lang="en-US" sz="2800" b="1" u="sng" dirty="0"/>
              <a:t>expelled them from their region</a:t>
            </a:r>
            <a:r>
              <a:rPr lang="en-US" sz="2800" dirty="0"/>
              <a:t>. </a:t>
            </a:r>
          </a:p>
        </p:txBody>
      </p:sp>
      <p:pic>
        <p:nvPicPr>
          <p:cNvPr id="2052" name="Picture 4" descr="The Jews stirred up the influential religious women and the leaders of the city, and they incited a mob against Paul and Barnabas and ran them out of town. – Slide 10">
            <a:hlinkClick r:id="rId2" tooltip="The Jews stirred up the influential religious women and the leaders of the city, and they incited a mob against Paul and Barnabas and ran them out of town. – Slide 10"/>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333375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ul and Barnabas headed inland to a region known as Pisidia to the capital city of Antioch. Pisidian Antioch was an important city where several trade routes met. – Slide 4">
            <a:hlinkClick r:id="rId4" tooltip="Paul and Barnabas headed inland to a region known as Pisidia to the capital city of Antioch. Pisidian Antioch was an important city where several trade routes met. – Slide 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52800"/>
            <a:ext cx="4343400" cy="3257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584775"/>
          </a:xfrm>
          <a:prstGeom prst="rect">
            <a:avLst/>
          </a:prstGeom>
          <a:noFill/>
        </p:spPr>
        <p:txBody>
          <a:bodyPr wrap="square" rtlCol="0">
            <a:spAutoFit/>
          </a:bodyPr>
          <a:lstStyle/>
          <a:p>
            <a:pPr algn="ctr"/>
            <a:r>
              <a:rPr lang="en-US" sz="3200" b="1" dirty="0" smtClean="0"/>
              <a:t>Proclamation and Growth, Persecution </a:t>
            </a:r>
            <a:endParaRPr lang="en-US" sz="3200" b="1" dirty="0"/>
          </a:p>
        </p:txBody>
      </p:sp>
    </p:spTree>
    <p:extLst>
      <p:ext uri="{BB962C8B-B14F-4D97-AF65-F5344CB8AC3E}">
        <p14:creationId xmlns:p14="http://schemas.microsoft.com/office/powerpoint/2010/main" val="4128510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1384995"/>
          </a:xfrm>
          <a:prstGeom prst="rect">
            <a:avLst/>
          </a:prstGeom>
        </p:spPr>
        <p:txBody>
          <a:bodyPr wrap="square">
            <a:spAutoFit/>
          </a:bodyPr>
          <a:lstStyle/>
          <a:p>
            <a:r>
              <a:rPr lang="en-US" sz="2800" b="1" dirty="0" smtClean="0"/>
              <a:t>	Act </a:t>
            </a:r>
            <a:r>
              <a:rPr lang="en-US" sz="2800" b="1" dirty="0"/>
              <a:t>13:51-52  But they shook off the dust from their feet against them, and came to </a:t>
            </a:r>
            <a:r>
              <a:rPr lang="en-US" sz="2800" b="1" dirty="0" err="1"/>
              <a:t>Iconium</a:t>
            </a:r>
            <a:r>
              <a:rPr lang="en-US" sz="2800" b="1" dirty="0"/>
              <a:t>.  (52)  And the disciples were filled with joy and with the Holy Spirit</a:t>
            </a:r>
            <a:r>
              <a:rPr lang="en-US" sz="2800" b="1" dirty="0" smtClean="0"/>
              <a:t>.</a:t>
            </a:r>
            <a:endParaRPr lang="en-US" sz="2800" b="1" dirty="0"/>
          </a:p>
        </p:txBody>
      </p:sp>
      <p:sp>
        <p:nvSpPr>
          <p:cNvPr id="3" name="Rectangle 2"/>
          <p:cNvSpPr/>
          <p:nvPr/>
        </p:nvSpPr>
        <p:spPr>
          <a:xfrm>
            <a:off x="0" y="4919008"/>
            <a:ext cx="9144000" cy="1938992"/>
          </a:xfrm>
          <a:prstGeom prst="rect">
            <a:avLst/>
          </a:prstGeom>
        </p:spPr>
        <p:txBody>
          <a:bodyPr wrap="square">
            <a:spAutoFit/>
          </a:bodyPr>
          <a:lstStyle/>
          <a:p>
            <a:pPr marL="342900" indent="-342900">
              <a:buFont typeface="Arial" panose="020B0604020202020204" pitchFamily="34" charset="0"/>
              <a:buChar char="•"/>
            </a:pPr>
            <a:r>
              <a:rPr lang="en-US" sz="2400" b="1" dirty="0" smtClean="0"/>
              <a:t>The words of Jesus </a:t>
            </a:r>
            <a:r>
              <a:rPr lang="en-US" sz="2400" dirty="0" smtClean="0"/>
              <a:t>-  Mat </a:t>
            </a:r>
            <a:r>
              <a:rPr lang="en-US" sz="2400" dirty="0"/>
              <a:t>10:12-17  And when you go into a household, greet it.  (13)  If the household is worthy, let your peace come upon it. But if it is not worthy, let your peace return to you.  (14)  And whoever will not receive you nor hear your words, when you depart from that house or city, shake off the dust from your feet.  </a:t>
            </a:r>
          </a:p>
        </p:txBody>
      </p:sp>
      <p:sp>
        <p:nvSpPr>
          <p:cNvPr id="4" name="TextBox 3"/>
          <p:cNvSpPr txBox="1"/>
          <p:nvPr/>
        </p:nvSpPr>
        <p:spPr>
          <a:xfrm>
            <a:off x="0" y="0"/>
            <a:ext cx="9144000" cy="584775"/>
          </a:xfrm>
          <a:prstGeom prst="rect">
            <a:avLst/>
          </a:prstGeom>
          <a:noFill/>
        </p:spPr>
        <p:txBody>
          <a:bodyPr wrap="square" rtlCol="0">
            <a:spAutoFit/>
          </a:bodyPr>
          <a:lstStyle/>
          <a:p>
            <a:pPr algn="ctr"/>
            <a:r>
              <a:rPr lang="en-US" sz="3200" b="1" dirty="0" smtClean="0"/>
              <a:t>The Right Attitude When The Gospel is Rejected</a:t>
            </a:r>
            <a:endParaRPr lang="en-US" sz="3200" b="1" dirty="0"/>
          </a:p>
        </p:txBody>
      </p:sp>
      <p:pic>
        <p:nvPicPr>
          <p:cNvPr id="4098" name="Picture 2" descr="Image result for Shaking the Dust Off Ones 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64719"/>
            <a:ext cx="2516188" cy="251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075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ap of Galatia Chur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1357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114800" y="3429001"/>
            <a:ext cx="3048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029200" y="6477000"/>
            <a:ext cx="3048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6096000"/>
            <a:ext cx="3048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43800" y="5105400"/>
            <a:ext cx="3048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81400" y="4572000"/>
            <a:ext cx="3048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24400" y="3657601"/>
            <a:ext cx="3048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38700" y="3905254"/>
            <a:ext cx="3048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3981454"/>
            <a:ext cx="304800" cy="228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0"/>
            <a:ext cx="9144000" cy="1077218"/>
          </a:xfrm>
          <a:prstGeom prst="rect">
            <a:avLst/>
          </a:prstGeom>
          <a:noFill/>
          <a:effectLst>
            <a:glow rad="101600">
              <a:schemeClr val="tx1">
                <a:alpha val="60000"/>
              </a:schemeClr>
            </a:glow>
          </a:effectLst>
        </p:spPr>
        <p:txBody>
          <a:bodyPr wrap="square" rtlCol="0">
            <a:spAutoFit/>
          </a:bodyPr>
          <a:lstStyle/>
          <a:p>
            <a:pPr algn="ctr"/>
            <a:r>
              <a:rPr lang="en-US" sz="3600" b="1" dirty="0" smtClean="0">
                <a:solidFill>
                  <a:schemeClr val="bg1"/>
                </a:solidFill>
                <a:effectLst>
                  <a:glow rad="101600">
                    <a:schemeClr val="tx1">
                      <a:alpha val="60000"/>
                    </a:schemeClr>
                  </a:glow>
                </a:effectLst>
              </a:rPr>
              <a:t>Asia Minor Roman Provinces</a:t>
            </a:r>
          </a:p>
          <a:p>
            <a:pPr algn="ctr"/>
            <a:r>
              <a:rPr lang="en-US" sz="2800" b="1" dirty="0" smtClean="0">
                <a:solidFill>
                  <a:schemeClr val="bg1"/>
                </a:solidFill>
                <a:effectLst>
                  <a:glow rad="101600">
                    <a:schemeClr val="tx1">
                      <a:alpha val="60000"/>
                    </a:schemeClr>
                  </a:glow>
                </a:effectLst>
              </a:rPr>
              <a:t>Modern Day “Turkey”</a:t>
            </a:r>
            <a:endParaRPr lang="en-US" sz="2800" b="1" dirty="0">
              <a:solidFill>
                <a:schemeClr val="bg1"/>
              </a:solidFill>
              <a:effectLst>
                <a:glow rad="101600">
                  <a:schemeClr val="tx1">
                    <a:alpha val="60000"/>
                  </a:schemeClr>
                </a:glow>
              </a:effectLst>
            </a:endParaRPr>
          </a:p>
        </p:txBody>
      </p:sp>
      <p:sp>
        <p:nvSpPr>
          <p:cNvPr id="11" name="TextBox 10"/>
          <p:cNvSpPr txBox="1"/>
          <p:nvPr/>
        </p:nvSpPr>
        <p:spPr>
          <a:xfrm>
            <a:off x="0" y="5724435"/>
            <a:ext cx="3886200" cy="1200329"/>
          </a:xfrm>
          <a:prstGeom prst="rect">
            <a:avLst/>
          </a:prstGeom>
          <a:solidFill>
            <a:schemeClr val="accent2"/>
          </a:solidFill>
        </p:spPr>
        <p:txBody>
          <a:bodyPr wrap="square" rtlCol="0">
            <a:spAutoFit/>
          </a:bodyPr>
          <a:lstStyle/>
          <a:p>
            <a:r>
              <a:rPr lang="en-US" sz="3600" b="1" dirty="0" smtClean="0">
                <a:solidFill>
                  <a:schemeClr val="bg1"/>
                </a:solidFill>
              </a:rPr>
              <a:t>Paul’s first missionary journey</a:t>
            </a:r>
            <a:endParaRPr lang="en-US" sz="3600" b="1" dirty="0">
              <a:solidFill>
                <a:schemeClr val="bg1"/>
              </a:solidFill>
            </a:endParaRPr>
          </a:p>
        </p:txBody>
      </p:sp>
      <p:sp>
        <p:nvSpPr>
          <p:cNvPr id="12" name="TextBox 11"/>
          <p:cNvSpPr txBox="1"/>
          <p:nvPr/>
        </p:nvSpPr>
        <p:spPr>
          <a:xfrm>
            <a:off x="2971800" y="4219613"/>
            <a:ext cx="914400" cy="400110"/>
          </a:xfrm>
          <a:prstGeom prst="rect">
            <a:avLst/>
          </a:prstGeom>
          <a:noFill/>
        </p:spPr>
        <p:txBody>
          <a:bodyPr wrap="square" rtlCol="0">
            <a:spAutoFit/>
          </a:bodyPr>
          <a:lstStyle/>
          <a:p>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t>
            </a:r>
            <a:r>
              <a:rPr lang="en-US"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erga</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02473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pPr algn="ctr"/>
            <a:r>
              <a:rPr lang="en-US" sz="3600" b="1" dirty="0" smtClean="0"/>
              <a:t>Disappointment</a:t>
            </a:r>
          </a:p>
          <a:p>
            <a:pPr algn="ctr"/>
            <a:r>
              <a:rPr lang="en-US" sz="3600" b="1" dirty="0" smtClean="0"/>
              <a:t>John </a:t>
            </a:r>
            <a:r>
              <a:rPr lang="en-US" sz="3600" b="1" dirty="0" smtClean="0"/>
              <a:t>Mark Bails on Paul and Barnabas</a:t>
            </a:r>
            <a:endParaRPr lang="en-US" sz="3600" b="1" dirty="0"/>
          </a:p>
        </p:txBody>
      </p:sp>
      <p:pic>
        <p:nvPicPr>
          <p:cNvPr id="4102" name="Picture 6" descr="Image result for Paul and Barnabas John 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15" y="1108965"/>
            <a:ext cx="1837649" cy="13782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hen they landed in Perga, John Mark decided to leave Paul and Barnabas and return to Jerusalem. – Slide 3">
            <a:hlinkClick r:id="rId3" tooltip="When they landed in Perga, John Mark decided to leave Paul and Barnabas and return to Jerusalem. – Slide 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81722"/>
            <a:ext cx="1955797" cy="1466848"/>
          </a:xfrm>
          <a:prstGeom prst="rect">
            <a:avLst/>
          </a:prstGeom>
          <a:noFill/>
          <a:extLst>
            <a:ext uri="{909E8E84-426E-40DD-AFC4-6F175D3DCCD1}">
              <a14:hiddenFill xmlns:a14="http://schemas.microsoft.com/office/drawing/2010/main">
                <a:solidFill>
                  <a:srgbClr val="FFFFFF"/>
                </a:solidFill>
              </a14:hiddenFill>
            </a:ext>
          </a:extLst>
        </p:spPr>
      </p:pic>
      <p:pic>
        <p:nvPicPr>
          <p:cNvPr id="4179" name="Picture 83" descr="At Paphos, Paul, Barnabas and Mark boarded a ship to Perga to continue their travels. – Slide 19">
            <a:hlinkClick r:id="rId5" tooltip="At Paphos, Paul, Barnabas and Mark boarded a ship to Perga to continue their travels. – Slide 19"/>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26" y="3881722"/>
            <a:ext cx="2094817" cy="1481136"/>
          </a:xfrm>
          <a:prstGeom prst="rect">
            <a:avLst/>
          </a:prstGeom>
          <a:noFill/>
          <a:extLst>
            <a:ext uri="{909E8E84-426E-40DD-AFC4-6F175D3DCCD1}">
              <a14:hiddenFill xmlns:a14="http://schemas.microsoft.com/office/drawing/2010/main">
                <a:solidFill>
                  <a:srgbClr val="FFFFFF"/>
                </a:solidFill>
              </a14:hiddenFill>
            </a:ext>
          </a:extLst>
        </p:spPr>
      </p:pic>
      <p:pic>
        <p:nvPicPr>
          <p:cNvPr id="4181" name="Picture 85" descr="Paul and Barnabas travelled from place to place throughout the island teaching in the synagogues and encouraging Christians. – Slide 14">
            <a:hlinkClick r:id="rId7" tooltip="Paul and Barnabas travelled from place to place throughout the island teaching in the synagogues and encouraging Christians. – Slide 14"/>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3425" y="1081755"/>
            <a:ext cx="1873929" cy="1405447"/>
          </a:xfrm>
          <a:prstGeom prst="rect">
            <a:avLst/>
          </a:prstGeom>
          <a:noFill/>
          <a:extLst>
            <a:ext uri="{909E8E84-426E-40DD-AFC4-6F175D3DCCD1}">
              <a14:hiddenFill xmlns:a14="http://schemas.microsoft.com/office/drawing/2010/main">
                <a:solidFill>
                  <a:srgbClr val="FFFFFF"/>
                </a:solidFill>
              </a14:hiddenFill>
            </a:ext>
          </a:extLst>
        </p:spPr>
      </p:pic>
      <p:pic>
        <p:nvPicPr>
          <p:cNvPr id="4183" name="Picture 87" descr="Eventually they arrived at Paphos where the Roman Proconsul, Sergius Paulus, lived and ruled. The proconsul, an intelligent man, sent for Barnabas and Saul because he wanted to hear the Word of God. – Slide 15">
            <a:hlinkClick r:id="rId9" tooltip="Eventually they arrived at Paphos where the Roman Proconsul, Sergius Paulus, lived and ruled. The proconsul, an intelligent man, sent for Barnabas and Saul because he wanted to hear the Word of God. – Slide 15"/>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9971" y="1126922"/>
            <a:ext cx="1873929" cy="1367347"/>
          </a:xfrm>
          <a:prstGeom prst="rect">
            <a:avLst/>
          </a:prstGeom>
          <a:noFill/>
          <a:extLst>
            <a:ext uri="{909E8E84-426E-40DD-AFC4-6F175D3DCCD1}">
              <a14:hiddenFill xmlns:a14="http://schemas.microsoft.com/office/drawing/2010/main">
                <a:solidFill>
                  <a:srgbClr val="FFFFFF"/>
                </a:solidFill>
              </a14:hiddenFill>
            </a:ext>
          </a:extLst>
        </p:spPr>
      </p:pic>
      <p:pic>
        <p:nvPicPr>
          <p:cNvPr id="4185" name="Picture 89" descr="Immediately mist and darkness came over him, and he groped about, seeking someone to lead him by the hand. When the Proconsul saw what had happened, he believed in the Lord. – Slide 18">
            <a:hlinkClick r:id="rId11" tooltip="Immediately mist and darkness came over him, and he groped about, seeking someone to lead him by the hand. When the Proconsul saw what had happened, he believed in the Lord. – Slide 18"/>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8300" y="1108965"/>
            <a:ext cx="1873929" cy="1405447"/>
          </a:xfrm>
          <a:prstGeom prst="rect">
            <a:avLst/>
          </a:prstGeom>
          <a:noFill/>
          <a:extLst>
            <a:ext uri="{909E8E84-426E-40DD-AFC4-6F175D3DCCD1}">
              <a14:hiddenFill xmlns:a14="http://schemas.microsoft.com/office/drawing/2010/main">
                <a:solidFill>
                  <a:srgbClr val="FFFFFF"/>
                </a:solidFill>
              </a14:hiddenFill>
            </a:ext>
          </a:extLst>
        </p:spPr>
      </p:pic>
      <p:pic>
        <p:nvPicPr>
          <p:cNvPr id="4187" name="Picture 91" descr="Perga was a Greek city and capital of a region known as Pamphylia. (The region is now part of modern day Turkey). – Slide 2">
            <a:hlinkClick r:id="rId13" tooltip="Perga was a Greek city and capital of a region known as Pamphylia. (The region is now part of modern day Turkey). – Slide 2"/>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5519" y="3881722"/>
            <a:ext cx="1974848" cy="148113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8575" y="2487202"/>
            <a:ext cx="9144000" cy="1384995"/>
          </a:xfrm>
          <a:prstGeom prst="rect">
            <a:avLst/>
          </a:prstGeom>
        </p:spPr>
        <p:txBody>
          <a:bodyPr wrap="square">
            <a:spAutoFit/>
          </a:bodyPr>
          <a:lstStyle/>
          <a:p>
            <a:pPr algn="ctr"/>
            <a:r>
              <a:rPr lang="en-US" sz="2800" b="1" dirty="0" smtClean="0"/>
              <a:t>Act 13:13-52  Now when Paul and his party set sail from </a:t>
            </a:r>
            <a:r>
              <a:rPr lang="en-US" sz="2800" b="1" dirty="0" err="1" smtClean="0"/>
              <a:t>Paphos</a:t>
            </a:r>
            <a:r>
              <a:rPr lang="en-US" sz="2800" b="1" dirty="0" smtClean="0"/>
              <a:t>, they came to </a:t>
            </a:r>
            <a:r>
              <a:rPr lang="en-US" sz="2800" b="1" dirty="0" err="1" smtClean="0"/>
              <a:t>Perga</a:t>
            </a:r>
            <a:r>
              <a:rPr lang="en-US" sz="2800" b="1" dirty="0" smtClean="0"/>
              <a:t> in Pamphylia; and John, departing from them, </a:t>
            </a:r>
            <a:r>
              <a:rPr lang="en-US" sz="2800" b="1" u="sng" dirty="0" smtClean="0"/>
              <a:t>returned to Jerusalem</a:t>
            </a:r>
            <a:r>
              <a:rPr lang="en-US" sz="2800" b="1" dirty="0" smtClean="0"/>
              <a:t>. </a:t>
            </a:r>
            <a:endParaRPr lang="en-US" sz="2800" b="1" dirty="0"/>
          </a:p>
        </p:txBody>
      </p:sp>
      <p:pic>
        <p:nvPicPr>
          <p:cNvPr id="4189" name="Picture 93" descr="Image result for John Mark leaves for jerusalem "/>
          <p:cNvPicPr>
            <a:picLocks noChangeAspect="1" noChangeArrowheads="1"/>
          </p:cNvPicPr>
          <p:nvPr/>
        </p:nvPicPr>
        <p:blipFill rotWithShape="1">
          <a:blip r:embed="rId15">
            <a:extLst>
              <a:ext uri="{28A0092B-C50C-407E-A947-70E740481C1C}">
                <a14:useLocalDpi xmlns:a14="http://schemas.microsoft.com/office/drawing/2010/main" val="0"/>
              </a:ext>
            </a:extLst>
          </a:blip>
          <a:srcRect l="50000"/>
          <a:stretch/>
        </p:blipFill>
        <p:spPr bwMode="auto">
          <a:xfrm>
            <a:off x="6527797" y="3872197"/>
            <a:ext cx="1936747" cy="146684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628" y="5886078"/>
            <a:ext cx="6981828" cy="954107"/>
          </a:xfrm>
          <a:prstGeom prst="rect">
            <a:avLst/>
          </a:prstGeom>
          <a:noFill/>
        </p:spPr>
        <p:txBody>
          <a:bodyPr wrap="square" rtlCol="0">
            <a:spAutoFit/>
          </a:bodyPr>
          <a:lstStyle/>
          <a:p>
            <a:pPr algn="ctr"/>
            <a:r>
              <a:rPr lang="en-US" sz="2800" b="1" dirty="0" smtClean="0"/>
              <a:t>Because John Mark let </a:t>
            </a:r>
            <a:r>
              <a:rPr lang="en-US" sz="2800" b="1" dirty="0"/>
              <a:t>P</a:t>
            </a:r>
            <a:r>
              <a:rPr lang="en-US" sz="2800" b="1" dirty="0" smtClean="0"/>
              <a:t>aul down, Paul didn’t want him to go with them again. </a:t>
            </a:r>
            <a:endParaRPr lang="en-US" sz="2800" b="1" dirty="0"/>
          </a:p>
        </p:txBody>
      </p:sp>
      <p:sp>
        <p:nvSpPr>
          <p:cNvPr id="16" name="TextBox 15"/>
          <p:cNvSpPr txBox="1"/>
          <p:nvPr/>
        </p:nvSpPr>
        <p:spPr>
          <a:xfrm>
            <a:off x="-47629" y="5362858"/>
            <a:ext cx="6182643" cy="523220"/>
          </a:xfrm>
          <a:prstGeom prst="rect">
            <a:avLst/>
          </a:prstGeom>
          <a:noFill/>
        </p:spPr>
        <p:txBody>
          <a:bodyPr wrap="square" rtlCol="0">
            <a:spAutoFit/>
          </a:bodyPr>
          <a:lstStyle/>
          <a:p>
            <a:pPr algn="ctr"/>
            <a:r>
              <a:rPr lang="en-US" sz="2800" b="1" dirty="0" smtClean="0"/>
              <a:t>Read – Acts 15:36-38 </a:t>
            </a:r>
            <a:endParaRPr lang="en-US" sz="2800" b="1" dirty="0"/>
          </a:p>
        </p:txBody>
      </p:sp>
      <p:pic>
        <p:nvPicPr>
          <p:cNvPr id="4191" name="Picture 95" descr="When Paul suggested to Barnabas they go and visit the places they had been to on their first trip, Barnabas agreed but wanted to take John Mark with them. Paul did not want John Mark to go as he had deserted them on their first trip. The disagreement between them was sharp and they separated. – Slide 1">
            <a:hlinkClick r:id="rId16" tooltip="When Paul suggested to Barnabas they go and visit the places they had been to on their first trip, Barnabas agreed but wanted to take John Mark with them. Paul did not want John Mark to go as he had deserted them on their first trip. The disagreement between them was sharp and they separated. – Slide 1"/>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86600" y="5605418"/>
            <a:ext cx="1620956" cy="121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331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 y="838200"/>
            <a:ext cx="9144000" cy="3539430"/>
          </a:xfrm>
          <a:prstGeom prst="rect">
            <a:avLst/>
          </a:prstGeom>
        </p:spPr>
        <p:txBody>
          <a:bodyPr wrap="square">
            <a:spAutoFit/>
          </a:bodyPr>
          <a:lstStyle/>
          <a:p>
            <a:r>
              <a:rPr lang="en-US" sz="2800" b="1" dirty="0" smtClean="0"/>
              <a:t>	Act </a:t>
            </a:r>
            <a:r>
              <a:rPr lang="en-US" sz="2800" b="1" dirty="0" smtClean="0"/>
              <a:t>13:14-16  </a:t>
            </a:r>
            <a:r>
              <a:rPr lang="en-US" sz="2800" b="1" dirty="0"/>
              <a:t>But when they departed from </a:t>
            </a:r>
            <a:r>
              <a:rPr lang="en-US" sz="2800" b="1" dirty="0" err="1"/>
              <a:t>Perga</a:t>
            </a:r>
            <a:r>
              <a:rPr lang="en-US" sz="2800" b="1" dirty="0"/>
              <a:t>, they came to Antioch in Pisidia, and went into the synagogue on the Sabbath day and sat down.  (15)  And after the reading of the Law and the Prophets, the rulers of the synagogue sent to them, saying, "Men </a:t>
            </a:r>
            <a:r>
              <a:rPr lang="en-US" sz="2800" b="1" i="1" dirty="0"/>
              <a:t>and</a:t>
            </a:r>
            <a:r>
              <a:rPr lang="en-US" sz="2800" b="1" dirty="0"/>
              <a:t> brethren, if you have any word of exhortation for the people, say on</a:t>
            </a:r>
            <a:r>
              <a:rPr lang="en-US" sz="2800" b="1" dirty="0" smtClean="0"/>
              <a:t>.“ (</a:t>
            </a:r>
            <a:r>
              <a:rPr lang="en-US" sz="2800" b="1" dirty="0" smtClean="0"/>
              <a:t>16)  </a:t>
            </a:r>
            <a:r>
              <a:rPr lang="en-US" sz="2800" b="1" dirty="0"/>
              <a:t>Then Paul stood up, and motioning with </a:t>
            </a:r>
            <a:r>
              <a:rPr lang="en-US" sz="2800" b="1" i="1" dirty="0"/>
              <a:t>his</a:t>
            </a:r>
            <a:r>
              <a:rPr lang="en-US" sz="2800" b="1" dirty="0"/>
              <a:t> hand said, "Men of Israel, and </a:t>
            </a:r>
            <a:r>
              <a:rPr lang="en-US" sz="2800" b="1" u="sng" dirty="0"/>
              <a:t>you who fear God</a:t>
            </a:r>
            <a:r>
              <a:rPr lang="en-US" sz="2800" b="1" dirty="0"/>
              <a:t>, listen: </a:t>
            </a:r>
          </a:p>
        </p:txBody>
      </p:sp>
      <p:pic>
        <p:nvPicPr>
          <p:cNvPr id="6" name="Picture 4" descr="Image result for paul preaching in synagogu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300" y="4556318"/>
            <a:ext cx="2993022" cy="21643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707886"/>
          </a:xfrm>
          <a:prstGeom prst="rect">
            <a:avLst/>
          </a:prstGeom>
          <a:noFill/>
        </p:spPr>
        <p:txBody>
          <a:bodyPr wrap="square" rtlCol="0">
            <a:spAutoFit/>
          </a:bodyPr>
          <a:lstStyle/>
          <a:p>
            <a:pPr algn="ctr"/>
            <a:r>
              <a:rPr lang="en-US" sz="4000" b="1" dirty="0" smtClean="0"/>
              <a:t>Divine Opportunity</a:t>
            </a:r>
            <a:endParaRPr lang="en-US" sz="4000" b="1" dirty="0"/>
          </a:p>
        </p:txBody>
      </p:sp>
    </p:spTree>
    <p:extLst>
      <p:ext uri="{BB962C8B-B14F-4D97-AF65-F5344CB8AC3E}">
        <p14:creationId xmlns:p14="http://schemas.microsoft.com/office/powerpoint/2010/main" val="369877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pPr algn="ctr"/>
            <a:r>
              <a:rPr lang="en-US" sz="3600" dirty="0" smtClean="0"/>
              <a:t>Outline of Paul’s </a:t>
            </a:r>
            <a:r>
              <a:rPr lang="en-US" sz="3600" dirty="0" smtClean="0"/>
              <a:t>Sermon at Antioch in Pisidia  </a:t>
            </a:r>
            <a:r>
              <a:rPr lang="en-US" sz="3600" dirty="0" smtClean="0"/>
              <a:t>Acts 13:17-25</a:t>
            </a:r>
            <a:endParaRPr lang="en-US" sz="3600" dirty="0"/>
          </a:p>
        </p:txBody>
      </p:sp>
      <p:sp>
        <p:nvSpPr>
          <p:cNvPr id="3" name="TextBox 2"/>
          <p:cNvSpPr txBox="1"/>
          <p:nvPr/>
        </p:nvSpPr>
        <p:spPr>
          <a:xfrm>
            <a:off x="-28575" y="1299622"/>
            <a:ext cx="694836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17-22 </a:t>
            </a:r>
            <a:r>
              <a:rPr lang="en-US" sz="3200" dirty="0" smtClean="0"/>
              <a:t>- Israel’s History from Egypt to King David </a:t>
            </a:r>
          </a:p>
        </p:txBody>
      </p:sp>
      <p:sp>
        <p:nvSpPr>
          <p:cNvPr id="5" name="TextBox 4"/>
          <p:cNvSpPr txBox="1"/>
          <p:nvPr/>
        </p:nvSpPr>
        <p:spPr>
          <a:xfrm>
            <a:off x="-28575" y="2743200"/>
            <a:ext cx="914400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22-23 </a:t>
            </a:r>
            <a:r>
              <a:rPr lang="en-US" sz="3200" dirty="0" smtClean="0"/>
              <a:t>- The promises </a:t>
            </a:r>
            <a:r>
              <a:rPr lang="en-US" sz="3200" dirty="0" smtClean="0"/>
              <a:t>given to </a:t>
            </a:r>
            <a:r>
              <a:rPr lang="en-US" sz="3200" dirty="0" smtClean="0"/>
              <a:t>David were fulfilled in Jesus Christ</a:t>
            </a:r>
          </a:p>
        </p:txBody>
      </p:sp>
      <p:sp>
        <p:nvSpPr>
          <p:cNvPr id="6" name="TextBox 5"/>
          <p:cNvSpPr txBox="1"/>
          <p:nvPr/>
        </p:nvSpPr>
        <p:spPr>
          <a:xfrm>
            <a:off x="0" y="4038600"/>
            <a:ext cx="9144000" cy="11387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24-31 </a:t>
            </a:r>
            <a:r>
              <a:rPr lang="en-US" sz="3200" dirty="0" smtClean="0"/>
              <a:t>– Historical narrative of Jesus from John the Baptist to His resurrection</a:t>
            </a:r>
            <a:r>
              <a:rPr lang="en-US" sz="3600" dirty="0" smtClean="0"/>
              <a:t>. </a:t>
            </a:r>
            <a:endParaRPr lang="en-US" sz="3600" dirty="0"/>
          </a:p>
        </p:txBody>
      </p:sp>
      <p:sp>
        <p:nvSpPr>
          <p:cNvPr id="8" name="TextBox 7"/>
          <p:cNvSpPr txBox="1"/>
          <p:nvPr/>
        </p:nvSpPr>
        <p:spPr>
          <a:xfrm>
            <a:off x="0" y="5486399"/>
            <a:ext cx="914400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32-37 – </a:t>
            </a:r>
            <a:r>
              <a:rPr lang="en-US" sz="3200" dirty="0" smtClean="0"/>
              <a:t>All was prophesied by the scriptures</a:t>
            </a:r>
            <a:endParaRPr lang="en-US" sz="3200" dirty="0"/>
          </a:p>
        </p:txBody>
      </p:sp>
      <p:sp>
        <p:nvSpPr>
          <p:cNvPr id="9" name="TextBox 8"/>
          <p:cNvSpPr txBox="1"/>
          <p:nvPr/>
        </p:nvSpPr>
        <p:spPr>
          <a:xfrm>
            <a:off x="-28575" y="6251792"/>
            <a:ext cx="914400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Acts 13:38-41 – Their responsibility to the message</a:t>
            </a:r>
            <a:endParaRPr lang="en-US" sz="3200" dirty="0"/>
          </a:p>
        </p:txBody>
      </p:sp>
      <p:pic>
        <p:nvPicPr>
          <p:cNvPr id="10" name="Picture 4" descr="Image result for paul preaching in synagogu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9784" y="1144242"/>
            <a:ext cx="1919415" cy="138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207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 y="990600"/>
            <a:ext cx="9144000" cy="2677656"/>
          </a:xfrm>
          <a:prstGeom prst="rect">
            <a:avLst/>
          </a:prstGeom>
        </p:spPr>
        <p:txBody>
          <a:bodyPr wrap="square">
            <a:spAutoFit/>
          </a:bodyPr>
          <a:lstStyle/>
          <a:p>
            <a:r>
              <a:rPr lang="en-US" sz="2800" dirty="0" smtClean="0"/>
              <a:t>	</a:t>
            </a:r>
            <a:r>
              <a:rPr lang="en-US" sz="2800" b="1" dirty="0" smtClean="0"/>
              <a:t>Act </a:t>
            </a:r>
            <a:r>
              <a:rPr lang="en-US" sz="2800" b="1" dirty="0"/>
              <a:t>13:42-43  So when the Jews went out of the synagogue, the Gentiles begged that these words might be preached to them the next Sabbath.  (43)  Now when the congregation had broken up, many of the Jews and devout proselytes followed Paul and Barnabas, who, speaking to them, persuaded them to continue in the grace of </a:t>
            </a:r>
            <a:r>
              <a:rPr lang="en-US" sz="2800" b="1" dirty="0" smtClean="0"/>
              <a:t>God</a:t>
            </a:r>
          </a:p>
        </p:txBody>
      </p:sp>
      <p:pic>
        <p:nvPicPr>
          <p:cNvPr id="7170" name="Picture 2" descr="When Paul and Barnabas left the synagogue, the people begged them to return the following week to speak further about these matters. – Slide 8">
            <a:hlinkClick r:id="rId2" tooltip="When Paul and Barnabas left the synagogue, the people begged them to return the following week to speak further about these matters. – Slide 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114800"/>
            <a:ext cx="3124200" cy="2343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72575" cy="584775"/>
          </a:xfrm>
          <a:prstGeom prst="rect">
            <a:avLst/>
          </a:prstGeom>
          <a:noFill/>
        </p:spPr>
        <p:txBody>
          <a:bodyPr wrap="square" rtlCol="0">
            <a:spAutoFit/>
          </a:bodyPr>
          <a:lstStyle/>
          <a:p>
            <a:pPr algn="ctr"/>
            <a:r>
              <a:rPr lang="en-US" sz="3200" b="1" dirty="0" smtClean="0"/>
              <a:t>A Great Response </a:t>
            </a:r>
            <a:endParaRPr lang="en-US" sz="3200" b="1" dirty="0"/>
          </a:p>
        </p:txBody>
      </p:sp>
    </p:spTree>
    <p:extLst>
      <p:ext uri="{BB962C8B-B14F-4D97-AF65-F5344CB8AC3E}">
        <p14:creationId xmlns:p14="http://schemas.microsoft.com/office/powerpoint/2010/main" val="3499414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9144000" cy="2246769"/>
          </a:xfrm>
          <a:prstGeom prst="rect">
            <a:avLst/>
          </a:prstGeom>
        </p:spPr>
        <p:txBody>
          <a:bodyPr wrap="square">
            <a:spAutoFit/>
          </a:bodyPr>
          <a:lstStyle/>
          <a:p>
            <a:r>
              <a:rPr lang="en-US" sz="2800" b="1" dirty="0" smtClean="0"/>
              <a:t>	Act </a:t>
            </a:r>
            <a:r>
              <a:rPr lang="en-US" sz="2800" b="1" dirty="0"/>
              <a:t>13:44-45  On the next Sabbath </a:t>
            </a:r>
            <a:r>
              <a:rPr lang="en-US" sz="2800" b="1" u="sng" dirty="0"/>
              <a:t>almost the whole city</a:t>
            </a:r>
            <a:r>
              <a:rPr lang="en-US" sz="2800" b="1" dirty="0"/>
              <a:t> came together to hear the word of God.  (45)  But </a:t>
            </a:r>
            <a:r>
              <a:rPr lang="en-US" sz="2800" b="1" u="sng" dirty="0"/>
              <a:t>when the Jews saw the multitudes</a:t>
            </a:r>
            <a:r>
              <a:rPr lang="en-US" sz="2800" b="1" dirty="0"/>
              <a:t>, they were filled with envy; and contradicting and blaspheming, they opposed the things spoken by Paul</a:t>
            </a:r>
            <a:r>
              <a:rPr lang="en-US" sz="2800" b="1" dirty="0" smtClean="0"/>
              <a:t>.</a:t>
            </a:r>
            <a:endParaRPr lang="en-US" sz="2800" b="1" dirty="0"/>
          </a:p>
        </p:txBody>
      </p:sp>
      <p:pic>
        <p:nvPicPr>
          <p:cNvPr id="8194" name="Picture 2" descr="The following week huge crowds gathered to hear Paul speak. Some of the Jews, jealous of the attention Paul was commanding, started slandering Paul and argued against whatever he said. Paul declared that as the Jews had rejected the message about Jesus, they would tell it to the Gentiles. Many Gentiles became Christians and were full of joy and the Holy Spirit. – Slide 9">
            <a:hlinkClick r:id="rId2" tooltip="The following week huge crowds gathered to hear Paul speak. Some of the Jews, jealous of the attention Paul was commanding, started slandering Paul and argued against whatever he said. Paul declared that as the Jews had rejected the message about Jesus, they would tell it to the Gentiles. Many Gentiles became Christians and were full of joy and the Holy Spirit. – Slide 9"/>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3237369"/>
            <a:ext cx="4076700" cy="3057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707886"/>
          </a:xfrm>
          <a:prstGeom prst="rect">
            <a:avLst/>
          </a:prstGeom>
          <a:noFill/>
        </p:spPr>
        <p:txBody>
          <a:bodyPr wrap="square" rtlCol="0">
            <a:spAutoFit/>
          </a:bodyPr>
          <a:lstStyle/>
          <a:p>
            <a:pPr algn="ctr"/>
            <a:r>
              <a:rPr lang="en-US" sz="4000" b="1" dirty="0" smtClean="0"/>
              <a:t>Opposition</a:t>
            </a:r>
            <a:r>
              <a:rPr lang="en-US" dirty="0" smtClean="0"/>
              <a:t> </a:t>
            </a:r>
            <a:endParaRPr lang="en-US" dirty="0"/>
          </a:p>
        </p:txBody>
      </p:sp>
    </p:spTree>
    <p:extLst>
      <p:ext uri="{BB962C8B-B14F-4D97-AF65-F5344CB8AC3E}">
        <p14:creationId xmlns:p14="http://schemas.microsoft.com/office/powerpoint/2010/main" val="129516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0600"/>
            <a:ext cx="9144000" cy="3108543"/>
          </a:xfrm>
          <a:prstGeom prst="rect">
            <a:avLst/>
          </a:prstGeom>
        </p:spPr>
        <p:txBody>
          <a:bodyPr wrap="square">
            <a:spAutoFit/>
          </a:bodyPr>
          <a:lstStyle/>
          <a:p>
            <a:r>
              <a:rPr lang="en-US" sz="2800" b="1" dirty="0"/>
              <a:t>Act 13:46-47  Then Paul and Barnabas grew bold and said, "It was necessary that the word of God should be spoken to you first; but since </a:t>
            </a:r>
            <a:r>
              <a:rPr lang="en-US" sz="2800" b="1" u="sng" dirty="0"/>
              <a:t>you reject it</a:t>
            </a:r>
            <a:r>
              <a:rPr lang="en-US" sz="2800" b="1" dirty="0"/>
              <a:t>, and </a:t>
            </a:r>
            <a:r>
              <a:rPr lang="en-US" sz="2800" b="1" u="sng" dirty="0"/>
              <a:t>judge yourselves unworthy of everlasting life</a:t>
            </a:r>
            <a:r>
              <a:rPr lang="en-US" sz="2800" b="1" dirty="0"/>
              <a:t>, behold, we turn to the Gentiles</a:t>
            </a:r>
            <a:r>
              <a:rPr lang="en-US" sz="2800" b="1" u="sng" dirty="0"/>
              <a:t>.  (47)  For so the Lord has commanded us: 'I HAVE SET YOU AS A LIGHT TO THE GENTILES, THAT YOU SHOULD BE FOR SALVATION TO THE ENDS OF THE EARTH.' </a:t>
            </a:r>
            <a:r>
              <a:rPr lang="en-US" sz="2800" b="1" u="sng" dirty="0" smtClean="0"/>
              <a:t>“ (See Is. 49:6)</a:t>
            </a:r>
            <a:endParaRPr lang="en-US" sz="2800" b="1" u="sng" dirty="0"/>
          </a:p>
        </p:txBody>
      </p:sp>
      <p:sp>
        <p:nvSpPr>
          <p:cNvPr id="5" name="TextBox 4"/>
          <p:cNvSpPr txBox="1"/>
          <p:nvPr/>
        </p:nvSpPr>
        <p:spPr>
          <a:xfrm>
            <a:off x="0" y="76200"/>
            <a:ext cx="9220200" cy="584775"/>
          </a:xfrm>
          <a:prstGeom prst="rect">
            <a:avLst/>
          </a:prstGeom>
          <a:noFill/>
        </p:spPr>
        <p:txBody>
          <a:bodyPr wrap="square" rtlCol="0">
            <a:spAutoFit/>
          </a:bodyPr>
          <a:lstStyle/>
          <a:p>
            <a:pPr algn="ctr"/>
            <a:r>
              <a:rPr lang="en-US" sz="3200" b="1" dirty="0" smtClean="0"/>
              <a:t>Rejection of the Gospel is Self Condemnation</a:t>
            </a:r>
            <a:endParaRPr lang="en-US" sz="3200" b="1" dirty="0"/>
          </a:p>
        </p:txBody>
      </p:sp>
      <p:pic>
        <p:nvPicPr>
          <p:cNvPr id="3076" name="Picture 4" descr="https://tse1.mm.bing.net/th?&amp;id=OIP.M05d34200f489d62cc245801930721e6eo0&amp;w=300&amp;h=232&amp;c=0&amp;pid=1.9&amp;rs=0&amp;p=0&amp;r=0">
            <a:hlinkClick r:id="rId2" tooltip="View image details"/>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89" b="26293"/>
          <a:stretch/>
        </p:blipFill>
        <p:spPr bwMode="auto">
          <a:xfrm>
            <a:off x="914400" y="4648200"/>
            <a:ext cx="28575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7600" y="4648200"/>
            <a:ext cx="685800" cy="1200329"/>
          </a:xfrm>
          <a:prstGeom prst="rect">
            <a:avLst/>
          </a:prstGeom>
          <a:noFill/>
        </p:spPr>
        <p:txBody>
          <a:bodyPr wrap="square" rtlCol="0">
            <a:spAutoFit/>
          </a:bodyPr>
          <a:lstStyle/>
          <a:p>
            <a:r>
              <a:rPr lang="en-US" sz="7200" dirty="0"/>
              <a:t>=</a:t>
            </a:r>
          </a:p>
        </p:txBody>
      </p:sp>
      <p:pic>
        <p:nvPicPr>
          <p:cNvPr id="3078" name="Picture 6" descr="Image result for condemned stamp "/>
          <p:cNvPicPr>
            <a:picLocks noChangeAspect="1" noChangeArrowheads="1"/>
          </p:cNvPicPr>
          <p:nvPr/>
        </p:nvPicPr>
        <p:blipFill rotWithShape="1">
          <a:blip r:embed="rId4">
            <a:extLst>
              <a:ext uri="{28A0092B-C50C-407E-A947-70E740481C1C}">
                <a14:useLocalDpi xmlns:a14="http://schemas.microsoft.com/office/drawing/2010/main" val="0"/>
              </a:ext>
            </a:extLst>
          </a:blip>
          <a:srcRect b="12284"/>
          <a:stretch/>
        </p:blipFill>
        <p:spPr bwMode="auto">
          <a:xfrm rot="1579008">
            <a:off x="4379987" y="4782780"/>
            <a:ext cx="2857500" cy="152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773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 y="930624"/>
            <a:ext cx="9153525" cy="1384995"/>
          </a:xfrm>
          <a:prstGeom prst="rect">
            <a:avLst/>
          </a:prstGeom>
        </p:spPr>
        <p:txBody>
          <a:bodyPr wrap="square">
            <a:spAutoFit/>
          </a:bodyPr>
          <a:lstStyle/>
          <a:p>
            <a:r>
              <a:rPr lang="en-US" sz="2800" b="1" u="sng" dirty="0" smtClean="0"/>
              <a:t>	Act </a:t>
            </a:r>
            <a:r>
              <a:rPr lang="en-US" sz="2800" b="1" u="sng" dirty="0"/>
              <a:t>13:48-49  Now when the Gentiles heard this, they were glad and glorified the word of the Lord. And as many as had been </a:t>
            </a:r>
            <a:r>
              <a:rPr lang="en-US" sz="2800" b="1" u="sng" dirty="0" smtClean="0"/>
              <a:t>“appointed” </a:t>
            </a:r>
            <a:r>
              <a:rPr lang="en-US" sz="2800" b="1" u="sng" dirty="0" smtClean="0"/>
              <a:t>to </a:t>
            </a:r>
            <a:r>
              <a:rPr lang="en-US" sz="2800" b="1" u="sng" dirty="0"/>
              <a:t>eternal life believed.  </a:t>
            </a:r>
          </a:p>
        </p:txBody>
      </p:sp>
      <p:sp>
        <p:nvSpPr>
          <p:cNvPr id="3" name="Rectangle 2"/>
          <p:cNvSpPr/>
          <p:nvPr/>
        </p:nvSpPr>
        <p:spPr>
          <a:xfrm>
            <a:off x="-1" y="0"/>
            <a:ext cx="9153525" cy="584775"/>
          </a:xfrm>
          <a:prstGeom prst="rect">
            <a:avLst/>
          </a:prstGeom>
        </p:spPr>
        <p:txBody>
          <a:bodyPr wrap="square">
            <a:spAutoFit/>
          </a:bodyPr>
          <a:lstStyle/>
          <a:p>
            <a:pPr algn="ctr"/>
            <a:r>
              <a:rPr lang="en-US" sz="3200" b="1" dirty="0" smtClean="0"/>
              <a:t> THE </a:t>
            </a:r>
            <a:r>
              <a:rPr lang="en-US" sz="3200" b="1" u="sng" dirty="0" smtClean="0"/>
              <a:t>RECEPTION OF THE GOSPEL IS LIFE ETERNAL</a:t>
            </a:r>
            <a:endParaRPr lang="en-US" sz="3200" b="1" dirty="0"/>
          </a:p>
        </p:txBody>
      </p:sp>
      <p:pic>
        <p:nvPicPr>
          <p:cNvPr id="6" name="Picture 2" descr="When Paul and Barnabas left the synagogue, the people begged them to return the following week to speak further about these matters. – Slide 8">
            <a:hlinkClick r:id="rId2" tooltip="When Paul and Barnabas left the synagogue, the people begged them to return the following week to speak further about these matters. – Slide 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7" y="28575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321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4647</TotalTime>
  <Words>344</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Tony</cp:lastModifiedBy>
  <cp:revision>55</cp:revision>
  <dcterms:created xsi:type="dcterms:W3CDTF">2016-10-25T14:08:38Z</dcterms:created>
  <dcterms:modified xsi:type="dcterms:W3CDTF">2016-10-30T13:46:33Z</dcterms:modified>
</cp:coreProperties>
</file>